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handoutMasterIdLst>
    <p:handoutMasterId r:id="rId15"/>
  </p:handoutMasterIdLst>
  <p:sldIdLst>
    <p:sldId id="376" r:id="rId2"/>
    <p:sldId id="383" r:id="rId3"/>
    <p:sldId id="381" r:id="rId4"/>
    <p:sldId id="382" r:id="rId5"/>
    <p:sldId id="365" r:id="rId6"/>
    <p:sldId id="378" r:id="rId7"/>
    <p:sldId id="379" r:id="rId8"/>
    <p:sldId id="364" r:id="rId9"/>
    <p:sldId id="380" r:id="rId10"/>
    <p:sldId id="368" r:id="rId11"/>
    <p:sldId id="370" r:id="rId12"/>
    <p:sldId id="377"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36">
          <p15:clr>
            <a:srgbClr val="A4A3A4"/>
          </p15:clr>
        </p15:guide>
      </p15:sldGuideLst>
    </p:ext>
    <p:ext uri="{2D200454-40CA-4A62-9FC3-DE9A4176ACB9}">
      <p15:notesGuideLst xmlns:p15="http://schemas.microsoft.com/office/powerpoint/2012/main">
        <p15:guide id="1" orient="horz" pos="3176">
          <p15:clr>
            <a:srgbClr val="A4A3A4"/>
          </p15:clr>
        </p15:guide>
        <p15:guide id="2" pos="217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100" d="100"/>
          <a:sy n="100" d="100"/>
        </p:scale>
        <p:origin x="2340" y="78"/>
      </p:cViewPr>
      <p:guideLst>
        <p:guide orient="horz" pos="2160"/>
        <p:guide pos="383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7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8924547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panose="020B0604020202020204"/>
              </a:rPr>
              <a:t>TSG SA Rel-19 Workshop	</a:t>
            </a:r>
          </a:p>
          <a:p>
            <a:pPr eaLnBrk="1" hangingPunct="1">
              <a:defRPr/>
            </a:pPr>
            <a:r>
              <a:rPr lang="fi-FI" altLang="en-US" sz="1400" b="1" dirty="0">
                <a:latin typeface="Arial" panose="020B0604020202020204"/>
              </a:rPr>
              <a:t>Taipei, June 13 – 14, 2023</a:t>
            </a:r>
            <a:endParaRPr lang="sv-SE" altLang="en-US" sz="1400" b="1" dirty="0">
              <a:latin typeface="Arial" panose="020B0604020202020204"/>
            </a:endParaRPr>
          </a:p>
        </p:txBody>
      </p:sp>
      <p:sp>
        <p:nvSpPr>
          <p:cNvPr id="13" name="Text Box 14"/>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smtClean="0">
                <a:solidFill>
                  <a:srgbClr val="0000FF"/>
                </a:solidFill>
                <a:latin typeface="Arial" panose="020B0604020202020204"/>
              </a:rPr>
              <a:t>SWS-230068</a:t>
            </a:r>
            <a:endParaRPr lang="sv-SE" altLang="en-US" sz="1400" b="1" dirty="0">
              <a:solidFill>
                <a:srgbClr val="0000FF"/>
              </a:solidFill>
              <a:latin typeface="Arial" panose="020B0604020202020204"/>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009650" y="1804989"/>
            <a:ext cx="9263063" cy="1662112"/>
          </a:xfrm>
        </p:spPr>
        <p:txBody>
          <a:bodyPr/>
          <a:lstStyle/>
          <a:p>
            <a:pPr eaLnBrk="1" hangingPunct="1"/>
            <a:r>
              <a:rPr lang="en-GB" altLang="en-US" sz="5400" dirty="0" smtClean="0"/>
              <a:t>China Mobile’s View on R19 SA2</a:t>
            </a:r>
            <a:endParaRPr lang="en-GB" altLang="en-US" sz="5400"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23190" y="476250"/>
            <a:ext cx="9980930" cy="1130300"/>
          </a:xfrm>
        </p:spPr>
        <p:txBody>
          <a:bodyPr/>
          <a:lstStyle/>
          <a:p>
            <a:r>
              <a:rPr lang="en-GB" altLang="en-US" sz="2800" b="1" dirty="0"/>
              <a:t>Artificial Intelligence (AI)/Machine Learning (ML) for 5GS Service to enable 5GC and Air interface Intelligence</a:t>
            </a:r>
          </a:p>
        </p:txBody>
      </p:sp>
      <p:sp>
        <p:nvSpPr>
          <p:cNvPr id="7171" name="Content Placeholder 2"/>
          <p:cNvSpPr>
            <a:spLocks noGrp="1"/>
          </p:cNvSpPr>
          <p:nvPr>
            <p:ph idx="1"/>
          </p:nvPr>
        </p:nvSpPr>
        <p:spPr>
          <a:xfrm>
            <a:off x="635" y="1686561"/>
            <a:ext cx="11934190" cy="1762034"/>
          </a:xfrm>
        </p:spPr>
        <p:txBody>
          <a:bodyPr/>
          <a:lstStyle/>
          <a:p>
            <a:r>
              <a:rPr lang="en-US" altLang="en-US" sz="1800" b="1" dirty="0">
                <a:latin typeface="Arial" panose="020B0604020202020204" pitchFamily="34" charset="0"/>
                <a:cs typeface="Arial" panose="020B0604020202020204" pitchFamily="34" charset="0"/>
                <a:sym typeface="+mn-ea"/>
              </a:rPr>
              <a:t>Motivation</a:t>
            </a:r>
            <a:r>
              <a:rPr lang="en-US" altLang="en-US" sz="1800" b="1" dirty="0" smtClean="0">
                <a:latin typeface="Arial" panose="020B0604020202020204" pitchFamily="34" charset="0"/>
                <a:cs typeface="Arial" panose="020B0604020202020204" pitchFamily="34" charset="0"/>
              </a:rPr>
              <a:t>:</a:t>
            </a:r>
            <a:endParaRPr lang="en-US" altLang="en-US" sz="1800" b="1" dirty="0">
              <a:latin typeface="Arial" panose="020B0604020202020204" pitchFamily="34" charset="0"/>
              <a:cs typeface="Arial" panose="020B0604020202020204" pitchFamily="34" charset="0"/>
            </a:endParaRPr>
          </a:p>
          <a:p>
            <a:pPr marL="615315" lvl="1" latinLnBrk="0">
              <a:spcBef>
                <a:spcPts val="1000"/>
              </a:spcBef>
              <a:buClrTx/>
              <a:buSzTx/>
              <a:buBlip>
                <a:blip r:embed="rId3"/>
              </a:buBlip>
            </a:pPr>
            <a:r>
              <a:rPr lang="en-US" altLang="zh-CN" sz="1200" dirty="0"/>
              <a:t>The work of AI/ML for 5GS in Rel-19 is proposed to expand the scope of network AI services to leverage AI/ML technologies to enable 5GC and Air interface Intelligence by providing network automation and improving the efficiency of  5G network architecture.</a:t>
            </a:r>
          </a:p>
          <a:p>
            <a:pPr lvl="0" algn="l">
              <a:buClrTx/>
              <a:buSzTx/>
              <a:buFontTx/>
              <a:buBlip>
                <a:blip r:embed="rId3"/>
              </a:buBlip>
            </a:pPr>
            <a:r>
              <a:rPr lang="en-US" altLang="en-US" sz="1800" b="1" dirty="0">
                <a:latin typeface="Arial" panose="020B0604020202020204" pitchFamily="34" charset="0"/>
                <a:cs typeface="Arial" panose="020B0604020202020204" pitchFamily="34" charset="0"/>
                <a:sym typeface="+mn-ea"/>
              </a:rPr>
              <a:t>Usage scenario</a:t>
            </a:r>
            <a:r>
              <a:rPr lang="zh-CN" altLang="en-US" sz="1800" b="1" dirty="0">
                <a:latin typeface="Arial" panose="020B0604020202020204" pitchFamily="34" charset="0"/>
                <a:cs typeface="Arial" panose="020B0604020202020204" pitchFamily="34" charset="0"/>
                <a:sym typeface="+mn-ea"/>
              </a:rPr>
              <a:t>：</a:t>
            </a:r>
            <a:endParaRPr lang="en-US" altLang="en-US" sz="1800" b="1" dirty="0">
              <a:latin typeface="Arial" panose="020B0604020202020204" pitchFamily="34" charset="0"/>
              <a:cs typeface="Arial" panose="020B0604020202020204" pitchFamily="34" charset="0"/>
            </a:endParaRPr>
          </a:p>
          <a:p>
            <a:pPr marL="615315" lvl="1">
              <a:spcBef>
                <a:spcPts val="1000"/>
              </a:spcBef>
              <a:buClrTx/>
              <a:buBlip>
                <a:blip r:embed="rId3"/>
              </a:buBlip>
            </a:pPr>
            <a:r>
              <a:rPr lang="en-US" altLang="zh-CN" sz="1200" dirty="0">
                <a:sym typeface="+mn-ea"/>
              </a:rPr>
              <a:t>Up to now, 3GPP in RAN and SA2  WGs has studied and/or specified AI-enabled network architecture and leverage AI/ML to enable 5GC and Air interface Intelligence in terms of data collection, ML model training, analytics inference, and closed-loop procedures by consuming data analytics, etc. Further study is needed or aligned each other in the future, focusing on 3 objectives</a:t>
            </a:r>
            <a:r>
              <a:rPr lang="en-US" altLang="zh-CN" sz="1200" dirty="0" smtClean="0">
                <a:sym typeface="+mn-ea"/>
              </a:rPr>
              <a:t>.</a:t>
            </a:r>
            <a:endParaRPr lang="en-US" altLang="zh-CN" sz="1400" noProof="0" dirty="0">
              <a:latin typeface="Arial" panose="020B0604020202020204" pitchFamily="34" charset="0"/>
              <a:cs typeface="Arial" panose="020B0604020202020204" pitchFamily="34" charset="0"/>
            </a:endParaRPr>
          </a:p>
        </p:txBody>
      </p:sp>
      <p:sp>
        <p:nvSpPr>
          <p:cNvPr id="2" name="文本框 1"/>
          <p:cNvSpPr txBox="1"/>
          <p:nvPr/>
        </p:nvSpPr>
        <p:spPr>
          <a:xfrm>
            <a:off x="415290" y="3902710"/>
            <a:ext cx="5873750" cy="2641749"/>
          </a:xfrm>
          <a:prstGeom prst="rect">
            <a:avLst/>
          </a:prstGeom>
          <a:noFill/>
        </p:spPr>
        <p:txBody>
          <a:bodyPr wrap="square" rtlCol="0" anchor="t">
            <a:spAutoFit/>
          </a:bodyPr>
          <a:lstStyle/>
          <a:p>
            <a:pPr indent="-228600">
              <a:lnSpc>
                <a:spcPct val="90000"/>
              </a:lnSpc>
              <a:spcBef>
                <a:spcPts val="1000"/>
              </a:spcBef>
              <a:buClrTx/>
              <a:buSzTx/>
              <a:buFontTx/>
              <a:buBlip>
                <a:blip r:embed="rId3"/>
              </a:buBlip>
            </a:pPr>
            <a:r>
              <a:rPr lang="en-US" altLang="en-US" sz="1200" b="1" dirty="0">
                <a:sym typeface="+mn-ea"/>
              </a:rPr>
              <a:t>Objective#1: AI/ML enabled Use Case(s) of 5GS Service</a:t>
            </a:r>
          </a:p>
          <a:p>
            <a:pPr lvl="0" indent="-228600" algn="l">
              <a:lnSpc>
                <a:spcPct val="90000"/>
              </a:lnSpc>
              <a:spcBef>
                <a:spcPts val="1000"/>
              </a:spcBef>
              <a:buClrTx/>
              <a:buSzTx/>
              <a:buFont typeface="Arial" panose="020B0604020202020204" pitchFamily="34" charset="0"/>
              <a:buChar char="•"/>
            </a:pPr>
            <a:r>
              <a:rPr lang="en-US" altLang="en-US" sz="1200" dirty="0">
                <a:latin typeface="+mn-lt"/>
                <a:cs typeface="+mn-cs"/>
                <a:sym typeface="+mn-ea"/>
              </a:rPr>
              <a:t>Detection/prevention/ mitigation of signaling storm:</a:t>
            </a:r>
          </a:p>
          <a:p>
            <a:pPr lvl="0" indent="-228600" algn="l">
              <a:lnSpc>
                <a:spcPct val="90000"/>
              </a:lnSpc>
              <a:spcBef>
                <a:spcPts val="1000"/>
              </a:spcBef>
              <a:buClrTx/>
              <a:buSzTx/>
              <a:buFont typeface="Arial" panose="020B0604020202020204" pitchFamily="34" charset="0"/>
              <a:buChar char="•"/>
            </a:pPr>
            <a:r>
              <a:rPr lang="en-US" altLang="en-US" sz="1200" dirty="0">
                <a:latin typeface="+mn-lt"/>
                <a:cs typeface="+mn-cs"/>
                <a:sym typeface="+mn-ea"/>
              </a:rPr>
              <a:t>NWDAF assisted energy saving</a:t>
            </a:r>
          </a:p>
          <a:p>
            <a:pPr lvl="0" indent="-228600" algn="l">
              <a:lnSpc>
                <a:spcPct val="90000"/>
              </a:lnSpc>
              <a:spcBef>
                <a:spcPts val="1000"/>
              </a:spcBef>
              <a:buClrTx/>
              <a:buSzTx/>
              <a:buFont typeface="Arial" panose="020B0604020202020204" pitchFamily="34" charset="0"/>
              <a:buChar char="•"/>
            </a:pPr>
            <a:r>
              <a:rPr lang="en-US" altLang="en-US" sz="1200" dirty="0">
                <a:latin typeface="+mn-lt"/>
                <a:cs typeface="+mn-cs"/>
                <a:sym typeface="+mn-ea"/>
              </a:rPr>
              <a:t>Scenario#3: NWDAF assisted policy recommendation</a:t>
            </a:r>
          </a:p>
          <a:p>
            <a:pPr lvl="0" indent="-228600" algn="l">
              <a:lnSpc>
                <a:spcPct val="90000"/>
              </a:lnSpc>
              <a:spcBef>
                <a:spcPts val="1000"/>
              </a:spcBef>
              <a:buClrTx/>
              <a:buSzTx/>
              <a:buFontTx/>
              <a:buBlip>
                <a:blip r:embed="rId3"/>
              </a:buBlip>
            </a:pPr>
            <a:r>
              <a:rPr lang="en-US" altLang="en-US" sz="1200" b="1" dirty="0">
                <a:sym typeface="+mn-ea"/>
              </a:rPr>
              <a:t>Objective#2: Leveraging AI/ML technologies of 5GS AIML Service</a:t>
            </a:r>
          </a:p>
          <a:p>
            <a:pPr indent="-228600">
              <a:lnSpc>
                <a:spcPct val="90000"/>
              </a:lnSpc>
              <a:spcBef>
                <a:spcPts val="1000"/>
              </a:spcBef>
              <a:buFont typeface="Arial" panose="020B0604020202020204" pitchFamily="34" charset="0"/>
              <a:buChar char="•"/>
            </a:pPr>
            <a:r>
              <a:rPr lang="en-US" altLang="en-US" sz="1200" dirty="0">
                <a:latin typeface="+mn-lt"/>
                <a:cs typeface="+mn-cs"/>
                <a:sym typeface="+mn-ea"/>
              </a:rPr>
              <a:t>Vertical federal learning, including UE, RAN, 5GC and AF.</a:t>
            </a:r>
          </a:p>
          <a:p>
            <a:pPr indent="-228600">
              <a:lnSpc>
                <a:spcPct val="90000"/>
              </a:lnSpc>
              <a:spcBef>
                <a:spcPts val="1000"/>
              </a:spcBef>
              <a:buFont typeface="Arial" panose="020B0604020202020204" pitchFamily="34" charset="0"/>
              <a:buChar char="•"/>
            </a:pPr>
            <a:r>
              <a:rPr lang="en-US" altLang="en-US" sz="1200" dirty="0">
                <a:latin typeface="+mn-lt"/>
                <a:cs typeface="+mn-cs"/>
                <a:sym typeface="+mn-ea"/>
              </a:rPr>
              <a:t>Enhance architecture to support online learning in the 5GC</a:t>
            </a:r>
          </a:p>
          <a:p>
            <a:pPr indent="-228600">
              <a:lnSpc>
                <a:spcPct val="90000"/>
              </a:lnSpc>
              <a:spcBef>
                <a:spcPts val="1000"/>
              </a:spcBef>
              <a:buFont typeface="Arial" panose="020B0604020202020204" pitchFamily="34" charset="0"/>
              <a:buChar char="•"/>
            </a:pPr>
            <a:r>
              <a:rPr lang="en-US" altLang="en-US" sz="1200" dirty="0">
                <a:latin typeface="+mn-lt"/>
                <a:cs typeface="+mn-cs"/>
                <a:sym typeface="+mn-ea"/>
              </a:rPr>
              <a:t>Enhance architecture to support reinforcement learning in the 5GC</a:t>
            </a:r>
          </a:p>
          <a:p>
            <a:pPr lvl="0" indent="-228600" algn="l">
              <a:lnSpc>
                <a:spcPct val="90000"/>
              </a:lnSpc>
              <a:spcBef>
                <a:spcPts val="1000"/>
              </a:spcBef>
              <a:buClrTx/>
              <a:buSzTx/>
              <a:buFont typeface="Arial" panose="020B0604020202020204" pitchFamily="34" charset="0"/>
              <a:buChar char="•"/>
            </a:pPr>
            <a:endParaRPr lang="en-US" altLang="en-US" sz="1200" b="1" dirty="0">
              <a:sym typeface="+mn-ea"/>
            </a:endParaRPr>
          </a:p>
        </p:txBody>
      </p:sp>
      <p:sp>
        <p:nvSpPr>
          <p:cNvPr id="100" name="文本框 99"/>
          <p:cNvSpPr txBox="1"/>
          <p:nvPr/>
        </p:nvSpPr>
        <p:spPr>
          <a:xfrm>
            <a:off x="6450330" y="3927475"/>
            <a:ext cx="5368925" cy="2219069"/>
          </a:xfrm>
          <a:prstGeom prst="rect">
            <a:avLst/>
          </a:prstGeom>
          <a:noFill/>
        </p:spPr>
        <p:txBody>
          <a:bodyPr wrap="square" rtlCol="0" anchor="t">
            <a:spAutoFit/>
          </a:bodyPr>
          <a:lstStyle/>
          <a:p>
            <a:pPr indent="-228600" algn="l">
              <a:lnSpc>
                <a:spcPct val="90000"/>
              </a:lnSpc>
              <a:spcBef>
                <a:spcPts val="1000"/>
              </a:spcBef>
              <a:buClrTx/>
              <a:buSzTx/>
              <a:buFontTx/>
              <a:buBlip>
                <a:blip r:embed="rId3"/>
              </a:buBlip>
            </a:pPr>
            <a:r>
              <a:rPr lang="en-US" altLang="en-US" sz="1200" b="1" dirty="0">
                <a:sym typeface="+mn-ea"/>
              </a:rPr>
              <a:t>Objective#3: Support for AI/ML for air interface</a:t>
            </a:r>
          </a:p>
          <a:p>
            <a:pPr marL="342900" indent="-228600" latinLnBrk="0">
              <a:lnSpc>
                <a:spcPct val="90000"/>
              </a:lnSpc>
              <a:spcBef>
                <a:spcPts val="1000"/>
              </a:spcBef>
              <a:buClrTx/>
              <a:buSzTx/>
              <a:buFont typeface="Arial" panose="020B0604020202020204" pitchFamily="34" charset="0"/>
              <a:buChar char="•"/>
            </a:pPr>
            <a:r>
              <a:rPr lang="en-US" altLang="ja-JP" sz="1200" dirty="0">
                <a:latin typeface="+mn-lt"/>
                <a:cs typeface="+mn-cs"/>
                <a:sym typeface="+mn-ea"/>
              </a:rPr>
              <a:t>Terminology alignment btw RAN and SA2</a:t>
            </a:r>
            <a:endParaRPr lang="en-US" altLang="ja-JP" sz="1200" dirty="0">
              <a:latin typeface="+mn-lt"/>
              <a:cs typeface="+mn-cs"/>
            </a:endParaRPr>
          </a:p>
          <a:p>
            <a:pPr marL="342900" indent="-228600" latinLnBrk="0">
              <a:lnSpc>
                <a:spcPct val="90000"/>
              </a:lnSpc>
              <a:spcBef>
                <a:spcPts val="1000"/>
              </a:spcBef>
              <a:buClrTx/>
              <a:buSzTx/>
              <a:buFont typeface="Arial" panose="020B0604020202020204" pitchFamily="34" charset="0"/>
              <a:buChar char="•"/>
            </a:pPr>
            <a:r>
              <a:rPr lang="en-US" altLang="ja-JP" sz="1200" dirty="0">
                <a:latin typeface="+mn-lt"/>
                <a:cs typeface="+mn-cs"/>
                <a:sym typeface="+mn-ea"/>
              </a:rPr>
              <a:t>UE data collection framework enhancement to support AI/ML use cases..</a:t>
            </a:r>
            <a:endParaRPr lang="en-US" altLang="ja-JP" sz="1200" dirty="0">
              <a:latin typeface="+mn-lt"/>
              <a:cs typeface="+mn-cs"/>
            </a:endParaRPr>
          </a:p>
          <a:p>
            <a:pPr marL="342900" indent="-228600" latinLnBrk="0">
              <a:lnSpc>
                <a:spcPct val="90000"/>
              </a:lnSpc>
              <a:spcBef>
                <a:spcPts val="1000"/>
              </a:spcBef>
              <a:buClrTx/>
              <a:buSzTx/>
              <a:buFont typeface="Arial" panose="020B0604020202020204" pitchFamily="34" charset="0"/>
              <a:buChar char="•"/>
            </a:pPr>
            <a:r>
              <a:rPr lang="en-US" altLang="ja-JP" sz="1200" dirty="0">
                <a:latin typeface="+mn-lt"/>
                <a:cs typeface="+mn-cs"/>
                <a:sym typeface="+mn-ea"/>
              </a:rPr>
              <a:t>ML Model delivery to UE.</a:t>
            </a:r>
            <a:endParaRPr lang="en-US" altLang="ja-JP" sz="1200" dirty="0">
              <a:latin typeface="+mn-lt"/>
              <a:cs typeface="+mn-cs"/>
            </a:endParaRPr>
          </a:p>
          <a:p>
            <a:pPr marL="342900" indent="-228600" latinLnBrk="0">
              <a:lnSpc>
                <a:spcPct val="90000"/>
              </a:lnSpc>
              <a:spcBef>
                <a:spcPts val="1000"/>
              </a:spcBef>
              <a:buClrTx/>
              <a:buSzTx/>
              <a:buFont typeface="Arial" panose="020B0604020202020204" pitchFamily="34" charset="0"/>
              <a:buChar char="•"/>
            </a:pPr>
            <a:r>
              <a:rPr lang="en-US" altLang="ja-JP" sz="1200" dirty="0">
                <a:latin typeface="+mn-lt"/>
                <a:cs typeface="+mn-cs"/>
                <a:sym typeface="+mn-ea"/>
              </a:rPr>
              <a:t>Lifecycle management of AI/ML model btw RAN and SA2.</a:t>
            </a:r>
            <a:endParaRPr lang="en-US" altLang="ja-JP" sz="1200" dirty="0">
              <a:latin typeface="+mn-lt"/>
              <a:cs typeface="+mn-cs"/>
            </a:endParaRPr>
          </a:p>
          <a:p>
            <a:pPr marL="342900" indent="-228600" latinLnBrk="0">
              <a:lnSpc>
                <a:spcPct val="90000"/>
              </a:lnSpc>
              <a:spcBef>
                <a:spcPts val="1000"/>
              </a:spcBef>
              <a:buClrTx/>
              <a:buSzTx/>
              <a:buFont typeface="Arial" panose="020B0604020202020204" pitchFamily="34" charset="0"/>
              <a:buChar char="•"/>
            </a:pPr>
            <a:r>
              <a:rPr lang="en-US" altLang="ja-JP" sz="1200" dirty="0">
                <a:latin typeface="+mn-lt"/>
                <a:cs typeface="+mn-cs"/>
                <a:sym typeface="+mn-ea"/>
              </a:rPr>
              <a:t>SA2 and RAN Convergence for Model ID/Analytics ID defined in SA2 since R16 eNA and Model ID/feature ID studied/concluded in RAN R18.</a:t>
            </a:r>
            <a:endParaRPr lang="en-US" altLang="ja-JP" sz="1200" dirty="0">
              <a:latin typeface="+mn-lt"/>
              <a:cs typeface="+mn-cs"/>
            </a:endParaRPr>
          </a:p>
          <a:p>
            <a:pPr marL="342900" indent="-228600" latinLnBrk="0">
              <a:lnSpc>
                <a:spcPct val="90000"/>
              </a:lnSpc>
              <a:spcBef>
                <a:spcPts val="1000"/>
              </a:spcBef>
              <a:buClrTx/>
              <a:buSzTx/>
              <a:buFont typeface="Arial" panose="020B0604020202020204" pitchFamily="34" charset="0"/>
              <a:buChar char="•"/>
            </a:pPr>
            <a:r>
              <a:rPr lang="en-US" altLang="ja-JP" sz="1200" dirty="0">
                <a:latin typeface="+mn-lt"/>
                <a:cs typeface="+mn-cs"/>
                <a:sym typeface="+mn-ea"/>
              </a:rPr>
              <a:t>Architecture enhancement to support AI based Positioning.</a:t>
            </a:r>
          </a:p>
        </p:txBody>
      </p:sp>
      <p:sp>
        <p:nvSpPr>
          <p:cNvPr id="4" name="矩形 3"/>
          <p:cNvSpPr/>
          <p:nvPr/>
        </p:nvSpPr>
        <p:spPr>
          <a:xfrm>
            <a:off x="8442" y="3587538"/>
            <a:ext cx="3480248" cy="341632"/>
          </a:xfrm>
          <a:prstGeom prst="rect">
            <a:avLst/>
          </a:prstGeom>
        </p:spPr>
        <p:txBody>
          <a:bodyPr wrap="none">
            <a:spAutoFit/>
          </a:bodyPr>
          <a:lstStyle/>
          <a:p>
            <a:pPr marL="228600" indent="-228600">
              <a:lnSpc>
                <a:spcPct val="90000"/>
              </a:lnSpc>
              <a:spcBef>
                <a:spcPts val="1000"/>
              </a:spcBef>
              <a:buBlip>
                <a:blip r:embed="rId3"/>
              </a:buBlip>
            </a:pPr>
            <a:r>
              <a:rPr lang="en-US" altLang="en-US" b="1" dirty="0">
                <a:sym typeface="+mn-ea"/>
              </a:rPr>
              <a:t>Proposed Objectives in R19</a:t>
            </a:r>
            <a:endParaRPr lang="en-US" altLang="en-US" b="1" dirty="0"/>
          </a:p>
        </p:txBody>
      </p:sp>
    </p:spTree>
    <p:extLst>
      <p:ext uri="{BB962C8B-B14F-4D97-AF65-F5344CB8AC3E}">
        <p14:creationId xmlns:p14="http://schemas.microsoft.com/office/powerpoint/2010/main" val="967636548"/>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b="1" dirty="0">
                <a:solidFill>
                  <a:schemeClr val="tx2">
                    <a:lumMod val="50000"/>
                  </a:schemeClr>
                </a:solidFill>
                <a:latin typeface="Calibri" panose="020F0502020204030204" pitchFamily="34" charset="0"/>
                <a:cs typeface="Calibri" panose="020F0502020204030204" pitchFamily="34" charset="0"/>
              </a:rPr>
              <a:t>Energy E</a:t>
            </a:r>
            <a:r>
              <a:rPr lang="en-US" altLang="zh-CN" b="1" dirty="0">
                <a:solidFill>
                  <a:schemeClr val="tx2">
                    <a:lumMod val="50000"/>
                  </a:schemeClr>
                </a:solidFill>
                <a:latin typeface="Calibri" panose="020F0502020204030204" pitchFamily="34" charset="0"/>
                <a:cs typeface="Calibri" panose="020F0502020204030204" pitchFamily="34" charset="0"/>
              </a:rPr>
              <a:t>fficiency as </a:t>
            </a:r>
            <a:r>
              <a:rPr lang="en-US" altLang="zh-CN" b="1" dirty="0" smtClean="0">
                <a:solidFill>
                  <a:schemeClr val="tx2">
                    <a:lumMod val="50000"/>
                  </a:schemeClr>
                </a:solidFill>
                <a:latin typeface="Calibri" panose="020F0502020204030204" pitchFamily="34" charset="0"/>
                <a:cs typeface="Calibri" panose="020F0502020204030204" pitchFamily="34" charset="0"/>
              </a:rPr>
              <a:t>a Service</a:t>
            </a:r>
            <a:endParaRPr lang="en-GB" altLang="en-US" dirty="0"/>
          </a:p>
        </p:txBody>
      </p:sp>
      <p:graphicFrame>
        <p:nvGraphicFramePr>
          <p:cNvPr id="4"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2276632085"/>
              </p:ext>
            </p:extLst>
          </p:nvPr>
        </p:nvGraphicFramePr>
        <p:xfrm>
          <a:off x="0" y="1905000"/>
          <a:ext cx="11995907" cy="4114872"/>
        </p:xfrm>
        <a:graphic>
          <a:graphicData uri="http://schemas.openxmlformats.org/drawingml/2006/table">
            <a:tbl>
              <a:tblPr bandRow="1">
                <a:tableStyleId>{2D5ABB26-0587-4C30-8999-92F81FD0307C}</a:tableStyleId>
              </a:tblPr>
              <a:tblGrid>
                <a:gridCol w="1458570">
                  <a:extLst>
                    <a:ext uri="{9D8B030D-6E8A-4147-A177-3AD203B41FA5}">
                      <a16:colId xmlns:a16="http://schemas.microsoft.com/office/drawing/2014/main" val="201738029"/>
                    </a:ext>
                  </a:extLst>
                </a:gridCol>
                <a:gridCol w="10537337">
                  <a:extLst>
                    <a:ext uri="{9D8B030D-6E8A-4147-A177-3AD203B41FA5}">
                      <a16:colId xmlns:a16="http://schemas.microsoft.com/office/drawing/2014/main" val="2338416132"/>
                    </a:ext>
                  </a:extLst>
                </a:gridCol>
              </a:tblGrid>
              <a:tr h="571518">
                <a:tc>
                  <a:txBody>
                    <a:bodyPr/>
                    <a:lstStyle/>
                    <a:p>
                      <a:r>
                        <a:rPr lang="en-GB" sz="1800" b="1" noProof="0" dirty="0">
                          <a:solidFill>
                            <a:schemeClr val="tx2">
                              <a:lumMod val="50000"/>
                            </a:schemeClr>
                          </a:solidFill>
                          <a:latin typeface="Calibri" panose="020F0502020204030204" pitchFamily="34" charset="0"/>
                          <a:cs typeface="Calibri" panose="020F0502020204030204" pitchFamily="34" charset="0"/>
                        </a:rPr>
                        <a:t>Definition</a:t>
                      </a:r>
                    </a:p>
                  </a:txBody>
                  <a:tcPr/>
                </a:tc>
                <a:tc>
                  <a:txBody>
                    <a:bodyPr/>
                    <a:lstStyle/>
                    <a:p>
                      <a:pPr marL="0" indent="0" algn="just" hangingPunct="0">
                        <a:buNone/>
                      </a:pPr>
                      <a:r>
                        <a:rPr lang="en-GB" altLang="zh-CN" sz="1800" i="0" noProof="0" dirty="0" smtClean="0">
                          <a:solidFill>
                            <a:schemeClr val="tx2">
                              <a:lumMod val="50000"/>
                            </a:schemeClr>
                          </a:solidFill>
                          <a:latin typeface="Calibri" panose="020F0502020204030204" pitchFamily="34" charset="0"/>
                          <a:cs typeface="Calibri" panose="020F0502020204030204" pitchFamily="34" charset="0"/>
                        </a:rPr>
                        <a:t>Study the architecture enhancement of energy efficiency from systematic</a:t>
                      </a:r>
                      <a:r>
                        <a:rPr lang="en-GB" altLang="zh-CN" sz="1800" i="0" baseline="0" noProof="0" dirty="0" smtClean="0">
                          <a:solidFill>
                            <a:schemeClr val="tx2">
                              <a:lumMod val="50000"/>
                            </a:schemeClr>
                          </a:solidFill>
                          <a:latin typeface="Calibri" panose="020F0502020204030204" pitchFamily="34" charset="0"/>
                          <a:cs typeface="Calibri" panose="020F0502020204030204" pitchFamily="34" charset="0"/>
                        </a:rPr>
                        <a:t> perspective, follow the requirements from SA1 </a:t>
                      </a:r>
                      <a:r>
                        <a:rPr lang="en-GB" altLang="zh-CN" sz="1800" i="0" baseline="0" noProof="0" dirty="0" err="1" smtClean="0">
                          <a:solidFill>
                            <a:schemeClr val="tx2">
                              <a:lumMod val="50000"/>
                            </a:schemeClr>
                          </a:solidFill>
                          <a:latin typeface="Calibri" panose="020F0502020204030204" pitchFamily="34" charset="0"/>
                          <a:cs typeface="Calibri" panose="020F0502020204030204" pitchFamily="34" charset="0"/>
                        </a:rPr>
                        <a:t>EnergyServ</a:t>
                      </a:r>
                      <a:r>
                        <a:rPr lang="en-GB" altLang="zh-CN" sz="1800" i="0" noProof="0" dirty="0" smtClean="0">
                          <a:solidFill>
                            <a:schemeClr val="tx2">
                              <a:lumMod val="50000"/>
                            </a:schemeClr>
                          </a:solidFill>
                          <a:latin typeface="Calibri" panose="020F0502020204030204" pitchFamily="34" charset="0"/>
                          <a:cs typeface="Calibri" panose="020F0502020204030204" pitchFamily="34" charset="0"/>
                        </a:rPr>
                        <a:t>. </a:t>
                      </a:r>
                      <a:endParaRPr lang="en-GB" sz="1800" i="0" noProof="0" dirty="0">
                        <a:solidFill>
                          <a:schemeClr val="tx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080637582"/>
                  </a:ext>
                </a:extLst>
              </a:tr>
              <a:tr h="1061391">
                <a:tc>
                  <a:txBody>
                    <a:bodyPr/>
                    <a:lstStyle/>
                    <a:p>
                      <a:r>
                        <a:rPr lang="en-GB" sz="1800" b="1" noProof="0" dirty="0">
                          <a:solidFill>
                            <a:schemeClr val="tx2">
                              <a:lumMod val="50000"/>
                            </a:schemeClr>
                          </a:solidFill>
                          <a:latin typeface="Calibri" panose="020F0502020204030204" pitchFamily="34" charset="0"/>
                          <a:cs typeface="Calibri" panose="020F0502020204030204" pitchFamily="34" charset="0"/>
                        </a:rPr>
                        <a:t>Justification </a:t>
                      </a:r>
                    </a:p>
                  </a:txBody>
                  <a:tcPr/>
                </a:tc>
                <a:tc>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US" sz="1800" i="0" noProof="0" dirty="0" smtClean="0">
                          <a:solidFill>
                            <a:schemeClr val="tx2">
                              <a:lumMod val="50000"/>
                            </a:schemeClr>
                          </a:solidFill>
                          <a:latin typeface="Calibri" panose="020F0502020204030204" pitchFamily="34" charset="0"/>
                          <a:cs typeface="Calibri" panose="020F0502020204030204" pitchFamily="34" charset="0"/>
                        </a:rPr>
                        <a:t>Apart from enhancing network capability on satisfying user experience while achieving energy efficiency from network aspect, it is worth considering how to deliver services with energy efficiency as service criteria, associated with applications’ preferences, and how to support the policy of handling energy as part of a subscription.</a:t>
                      </a:r>
                      <a:endParaRPr lang="en-GB" sz="1800" i="0" noProof="0" dirty="0">
                        <a:solidFill>
                          <a:schemeClr val="tx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4222664466"/>
                  </a:ext>
                </a:extLst>
              </a:tr>
              <a:tr h="2286072">
                <a:tc>
                  <a:txBody>
                    <a:bodyPr/>
                    <a:lstStyle/>
                    <a:p>
                      <a:r>
                        <a:rPr lang="en-GB" sz="1800" b="1" noProof="0" dirty="0">
                          <a:solidFill>
                            <a:schemeClr val="tx2">
                              <a:lumMod val="50000"/>
                            </a:schemeClr>
                          </a:solidFill>
                          <a:latin typeface="Calibri" panose="020F0502020204030204" pitchFamily="34" charset="0"/>
                          <a:cs typeface="Calibri" panose="020F0502020204030204" pitchFamily="34" charset="0"/>
                        </a:rPr>
                        <a:t>Usage scenario</a:t>
                      </a:r>
                    </a:p>
                  </a:txBody>
                  <a:tcPr/>
                </a:tc>
                <a:tc>
                  <a:txBody>
                    <a:bodyPr/>
                    <a:lstStyle/>
                    <a:p>
                      <a:pPr marL="285750" indent="-285750" algn="just" hangingPunct="0">
                        <a:buFont typeface="Arial" panose="020B0604020202020204" pitchFamily="34" charset="0"/>
                        <a:buChar char="•"/>
                      </a:pPr>
                      <a:r>
                        <a:rPr lang="en-GB" altLang="zh-CN" sz="1800" i="0" noProof="0" dirty="0" smtClean="0">
                          <a:solidFill>
                            <a:schemeClr val="tx2">
                              <a:lumMod val="50000"/>
                            </a:schemeClr>
                          </a:solidFill>
                          <a:latin typeface="Calibri" panose="020F0502020204030204" pitchFamily="34" charset="0"/>
                          <a:cs typeface="Calibri" panose="020F0502020204030204" pitchFamily="34" charset="0"/>
                        </a:rPr>
                        <a:t>Enhancement on network exposure on energy related information (e.g. energy consumption on NF level, network slice level, network sharing condition, UE level, PDU </a:t>
                      </a:r>
                      <a:r>
                        <a:rPr lang="en-US" altLang="zh-CN" sz="1800" i="0" noProof="0" dirty="0" smtClean="0">
                          <a:solidFill>
                            <a:schemeClr val="tx2">
                              <a:lumMod val="50000"/>
                            </a:schemeClr>
                          </a:solidFill>
                          <a:latin typeface="Calibri" panose="020F0502020204030204" pitchFamily="34" charset="0"/>
                          <a:cs typeface="Calibri" panose="020F0502020204030204" pitchFamily="34" charset="0"/>
                        </a:rPr>
                        <a:t>session </a:t>
                      </a:r>
                      <a:r>
                        <a:rPr lang="en-GB" altLang="zh-CN" sz="1800" i="0" noProof="0" dirty="0" smtClean="0">
                          <a:solidFill>
                            <a:schemeClr val="tx2">
                              <a:lumMod val="50000"/>
                            </a:schemeClr>
                          </a:solidFill>
                          <a:latin typeface="Calibri" panose="020F0502020204030204" pitchFamily="34" charset="0"/>
                          <a:cs typeface="Calibri" panose="020F0502020204030204" pitchFamily="34" charset="0"/>
                        </a:rPr>
                        <a:t>level, etc.).</a:t>
                      </a:r>
                    </a:p>
                    <a:p>
                      <a:pPr marL="285750" indent="-285750" algn="just" hangingPunct="0">
                        <a:buFont typeface="Arial" panose="020B0604020202020204" pitchFamily="34" charset="0"/>
                        <a:buChar char="•"/>
                      </a:pPr>
                      <a:r>
                        <a:rPr lang="en-GB" altLang="zh-CN" sz="1800" i="0" noProof="0" dirty="0" smtClean="0">
                          <a:solidFill>
                            <a:schemeClr val="tx2">
                              <a:lumMod val="50000"/>
                            </a:schemeClr>
                          </a:solidFill>
                          <a:latin typeface="Calibri" panose="020F0502020204030204" pitchFamily="34" charset="0"/>
                          <a:cs typeface="Calibri" panose="020F0502020204030204" pitchFamily="34" charset="0"/>
                        </a:rPr>
                        <a:t>New NF for energy saving (e.g. energy consumption evaluation, energy usage adjustment for NF from CN aspect, energy saving related decision making).</a:t>
                      </a:r>
                    </a:p>
                    <a:p>
                      <a:pPr marL="285750" indent="-285750" algn="just" hangingPunct="0">
                        <a:buFont typeface="Arial" panose="020B0604020202020204" pitchFamily="34" charset="0"/>
                        <a:buChar char="•"/>
                      </a:pPr>
                      <a:r>
                        <a:rPr lang="en-GB" altLang="zh-CN" sz="1800" i="0" noProof="0" dirty="0" smtClean="0">
                          <a:solidFill>
                            <a:schemeClr val="tx2">
                              <a:lumMod val="50000"/>
                            </a:schemeClr>
                          </a:solidFill>
                          <a:latin typeface="Calibri" panose="020F0502020204030204" pitchFamily="34" charset="0"/>
                          <a:cs typeface="Calibri" panose="020F0502020204030204" pitchFamily="34" charset="0"/>
                        </a:rPr>
                        <a:t>Enhancement on </a:t>
                      </a:r>
                      <a:r>
                        <a:rPr lang="en-GB" altLang="zh-CN" sz="1800" i="0" noProof="0" dirty="0" err="1" smtClean="0">
                          <a:solidFill>
                            <a:schemeClr val="tx2">
                              <a:lumMod val="50000"/>
                            </a:schemeClr>
                          </a:solidFill>
                          <a:latin typeface="Calibri" panose="020F0502020204030204" pitchFamily="34" charset="0"/>
                          <a:cs typeface="Calibri" panose="020F0502020204030204" pitchFamily="34" charset="0"/>
                        </a:rPr>
                        <a:t>QoS</a:t>
                      </a:r>
                      <a:r>
                        <a:rPr lang="en-GB" altLang="zh-CN" sz="1800" i="0" noProof="0" dirty="0" smtClean="0">
                          <a:solidFill>
                            <a:schemeClr val="tx2">
                              <a:lumMod val="50000"/>
                            </a:schemeClr>
                          </a:solidFill>
                          <a:latin typeface="Calibri" panose="020F0502020204030204" pitchFamily="34" charset="0"/>
                          <a:cs typeface="Calibri" panose="020F0502020204030204" pitchFamily="34" charset="0"/>
                        </a:rPr>
                        <a:t> or SLA </a:t>
                      </a:r>
                      <a:r>
                        <a:rPr lang="en-US" altLang="zh-CN" sz="1800" i="0" noProof="0" dirty="0" smtClean="0">
                          <a:solidFill>
                            <a:schemeClr val="tx2">
                              <a:lumMod val="50000"/>
                            </a:schemeClr>
                          </a:solidFill>
                          <a:latin typeface="Calibri" panose="020F0502020204030204" pitchFamily="34" charset="0"/>
                          <a:cs typeface="Calibri" panose="020F0502020204030204" pitchFamily="34" charset="0"/>
                        </a:rPr>
                        <a:t>parameters</a:t>
                      </a:r>
                      <a:r>
                        <a:rPr lang="en-US" altLang="zh-CN" sz="1800" i="0" baseline="0" noProof="0" dirty="0" smtClean="0">
                          <a:solidFill>
                            <a:schemeClr val="tx2">
                              <a:lumMod val="50000"/>
                            </a:schemeClr>
                          </a:solidFill>
                          <a:latin typeface="Calibri" panose="020F0502020204030204" pitchFamily="34" charset="0"/>
                          <a:cs typeface="Calibri" panose="020F0502020204030204" pitchFamily="34" charset="0"/>
                        </a:rPr>
                        <a:t> </a:t>
                      </a:r>
                      <a:r>
                        <a:rPr lang="en-GB" altLang="zh-CN" sz="1800" i="0" noProof="0" dirty="0" smtClean="0">
                          <a:solidFill>
                            <a:schemeClr val="tx2">
                              <a:lumMod val="50000"/>
                            </a:schemeClr>
                          </a:solidFill>
                          <a:latin typeface="Calibri" panose="020F0502020204030204" pitchFamily="34" charset="0"/>
                          <a:cs typeface="Calibri" panose="020F0502020204030204" pitchFamily="34" charset="0"/>
                        </a:rPr>
                        <a:t>to involve EE related requirement.</a:t>
                      </a:r>
                    </a:p>
                    <a:p>
                      <a:pPr marL="285750" indent="-285750" algn="just" hangingPunct="0">
                        <a:buFont typeface="Arial" panose="020B0604020202020204" pitchFamily="34" charset="0"/>
                        <a:buChar char="•"/>
                      </a:pPr>
                      <a:r>
                        <a:rPr lang="en-GB" altLang="zh-CN" sz="1800" i="0" noProof="0" dirty="0" smtClean="0">
                          <a:solidFill>
                            <a:schemeClr val="tx2">
                              <a:lumMod val="50000"/>
                            </a:schemeClr>
                          </a:solidFill>
                          <a:latin typeface="Calibri" panose="020F0502020204030204" pitchFamily="34" charset="0"/>
                          <a:cs typeface="Calibri" panose="020F0502020204030204" pitchFamily="34" charset="0"/>
                        </a:rPr>
                        <a:t>Energy saving triggered network adjustment (e.g. User migration and traffic diversion, timely capacity expansion and reduction, Inter-slice de-routing, slice gating, etc.).</a:t>
                      </a:r>
                      <a:r>
                        <a:rPr lang="en-US" altLang="zh-CN" sz="1800" i="0" noProof="0" dirty="0" smtClean="0">
                          <a:solidFill>
                            <a:schemeClr val="tx2">
                              <a:lumMod val="50000"/>
                            </a:schemeClr>
                          </a:solidFill>
                          <a:latin typeface="Calibri" panose="020F0502020204030204" pitchFamily="34" charset="0"/>
                          <a:cs typeface="Calibri" panose="020F0502020204030204" pitchFamily="34" charset="0"/>
                        </a:rPr>
                        <a:t> </a:t>
                      </a:r>
                      <a:r>
                        <a:rPr lang="en-US" altLang="zh-CN" sz="1800" i="0" u="sng" noProof="0" dirty="0" smtClean="0">
                          <a:solidFill>
                            <a:schemeClr val="tx2">
                              <a:lumMod val="50000"/>
                            </a:schemeClr>
                          </a:solidFill>
                          <a:latin typeface="Calibri" panose="020F0502020204030204" pitchFamily="34" charset="0"/>
                          <a:cs typeface="Calibri" panose="020F0502020204030204" pitchFamily="34" charset="0"/>
                        </a:rPr>
                        <a:t>All adjustments in </a:t>
                      </a:r>
                      <a:r>
                        <a:rPr lang="en-US" altLang="zh-CN" sz="1800" i="0" u="sng" noProof="0" dirty="0" err="1" smtClean="0">
                          <a:solidFill>
                            <a:schemeClr val="tx2">
                              <a:lumMod val="50000"/>
                            </a:schemeClr>
                          </a:solidFill>
                          <a:latin typeface="Calibri" panose="020F0502020204030204" pitchFamily="34" charset="0"/>
                          <a:cs typeface="Calibri" panose="020F0502020204030204" pitchFamily="34" charset="0"/>
                        </a:rPr>
                        <a:t>QoS</a:t>
                      </a:r>
                      <a:r>
                        <a:rPr lang="en-US" altLang="zh-CN" sz="1800" i="0" u="sng" noProof="0" dirty="0" smtClean="0">
                          <a:solidFill>
                            <a:schemeClr val="tx2">
                              <a:lumMod val="50000"/>
                            </a:schemeClr>
                          </a:solidFill>
                          <a:latin typeface="Calibri" panose="020F0502020204030204" pitchFamily="34" charset="0"/>
                          <a:cs typeface="Calibri" panose="020F0502020204030204" pitchFamily="34" charset="0"/>
                        </a:rPr>
                        <a:t> or other actions influencing user experience are considered under the scope of pre-configured SLA</a:t>
                      </a:r>
                      <a:r>
                        <a:rPr lang="en-US" altLang="zh-CN" sz="1800" i="0" u="sng" noProof="0" dirty="0" smtClean="0">
                          <a:solidFill>
                            <a:schemeClr val="tx2">
                              <a:lumMod val="50000"/>
                            </a:schemeClr>
                          </a:solidFill>
                          <a:latin typeface="Calibri" panose="020F0502020204030204" pitchFamily="34" charset="0"/>
                          <a:cs typeface="Calibri" panose="020F0502020204030204" pitchFamily="34" charset="0"/>
                        </a:rPr>
                        <a:t>.</a:t>
                      </a:r>
                      <a:endParaRPr lang="en-GB" altLang="zh-CN" sz="1800" i="0" u="sng" noProof="0" dirty="0" smtClean="0">
                        <a:solidFill>
                          <a:schemeClr val="tx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416498576"/>
                  </a:ext>
                </a:extLst>
              </a:tr>
            </a:tbl>
          </a:graphicData>
        </a:graphic>
      </p:graphicFrame>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smtClean="0"/>
              <a:t>Suggested Handling of R19 SA2 SI/WI</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66725" y="1825625"/>
            <a:ext cx="10887075" cy="2574925"/>
          </a:xfrm>
        </p:spPr>
        <p:txBody>
          <a:bodyPr/>
          <a:lstStyle/>
          <a:p>
            <a:r>
              <a:rPr lang="en-US" altLang="en-US" sz="2400" dirty="0" smtClean="0"/>
              <a:t>Start TEI 19 Early, e.g., from Q1 of 2024</a:t>
            </a:r>
          </a:p>
          <a:p>
            <a:r>
              <a:rPr lang="en-US" altLang="en-US" sz="2400" dirty="0" smtClean="0"/>
              <a:t>Estimate TUs and Set checking points for SI objectives</a:t>
            </a:r>
          </a:p>
          <a:p>
            <a:r>
              <a:rPr lang="en-US" altLang="en-US" sz="2400" dirty="0" smtClean="0"/>
              <a:t>Get commitment from</a:t>
            </a:r>
            <a:r>
              <a:rPr lang="en-US" altLang="en-US" sz="2400" dirty="0" smtClean="0"/>
              <a:t> operators (i.e., at least four) or </a:t>
            </a:r>
            <a:r>
              <a:rPr lang="en-US" altLang="en-US" sz="2400" dirty="0"/>
              <a:t>vertical customers </a:t>
            </a:r>
            <a:r>
              <a:rPr lang="en-US" altLang="en-US" sz="2400" dirty="0" smtClean="0"/>
              <a:t>support/involvement for all SIs/WIs, from diversified regions are preferred</a:t>
            </a:r>
            <a:endParaRPr lang="en-US" altLang="en-US" sz="2400" dirty="0" smtClean="0"/>
          </a:p>
          <a:p>
            <a:r>
              <a:rPr lang="en-US" altLang="en-US" sz="2400" dirty="0" smtClean="0"/>
              <a:t>Task SA2 provides input of approved </a:t>
            </a:r>
            <a:r>
              <a:rPr lang="en-US" altLang="en-US" sz="2400" b="1" dirty="0" smtClean="0">
                <a:solidFill>
                  <a:srgbClr val="FF0000"/>
                </a:solidFill>
              </a:rPr>
              <a:t>6</a:t>
            </a:r>
            <a:r>
              <a:rPr lang="en-US" altLang="en-US" sz="2400" dirty="0" smtClean="0"/>
              <a:t>* R19 SIs/WIs in Q3 </a:t>
            </a:r>
            <a:r>
              <a:rPr lang="en-US" altLang="zh-CN" sz="2400" dirty="0" smtClean="0"/>
              <a:t>as the first package</a:t>
            </a:r>
          </a:p>
          <a:p>
            <a:pPr marL="457200" lvl="1" indent="0">
              <a:buNone/>
            </a:pPr>
            <a:r>
              <a:rPr lang="en-US" altLang="en-US" sz="2000" dirty="0" smtClean="0"/>
              <a:t>(*The number is provided as guidance of SA workshop output)</a:t>
            </a:r>
            <a:endParaRPr lang="en-US" altLang="en-US" sz="2000" dirty="0"/>
          </a:p>
        </p:txBody>
      </p:sp>
    </p:spTree>
    <p:extLst>
      <p:ext uri="{BB962C8B-B14F-4D97-AF65-F5344CB8AC3E}">
        <p14:creationId xmlns:p14="http://schemas.microsoft.com/office/powerpoint/2010/main" val="2424538177"/>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a:xfrm>
            <a:off x="447675" y="608013"/>
            <a:ext cx="9144000" cy="677862"/>
          </a:xfrm>
        </p:spPr>
        <p:txBody>
          <a:bodyPr/>
          <a:lstStyle/>
          <a:p>
            <a:pPr algn="l"/>
            <a:r>
              <a:rPr lang="en-US" sz="4000" dirty="0" smtClean="0"/>
              <a:t>Outline</a:t>
            </a:r>
            <a:endParaRPr lang="en-US" sz="4000" dirty="0"/>
          </a:p>
        </p:txBody>
      </p:sp>
      <p:sp>
        <p:nvSpPr>
          <p:cNvPr id="6" name="副标题 5"/>
          <p:cNvSpPr>
            <a:spLocks noGrp="1"/>
          </p:cNvSpPr>
          <p:nvPr>
            <p:ph type="subTitle" idx="1"/>
          </p:nvPr>
        </p:nvSpPr>
        <p:spPr>
          <a:xfrm>
            <a:off x="542925" y="1895475"/>
            <a:ext cx="9144000" cy="3457575"/>
          </a:xfrm>
        </p:spPr>
        <p:txBody>
          <a:bodyPr/>
          <a:lstStyle/>
          <a:p>
            <a:pPr marL="342900" indent="-342900" algn="l">
              <a:buFont typeface="Arial" panose="020B0604020202020204" pitchFamily="34" charset="0"/>
              <a:buChar char="•"/>
            </a:pPr>
            <a:r>
              <a:rPr lang="en-US" dirty="0" smtClean="0"/>
              <a:t>Overview of the SA2 R19</a:t>
            </a:r>
          </a:p>
          <a:p>
            <a:pPr marL="342900" indent="-342900" algn="l">
              <a:buFont typeface="Arial" panose="020B0604020202020204" pitchFamily="34" charset="0"/>
              <a:buChar char="•"/>
            </a:pPr>
            <a:r>
              <a:rPr lang="en-US" dirty="0"/>
              <a:t>CMCC Interested Topics for </a:t>
            </a:r>
            <a:r>
              <a:rPr lang="en-US" dirty="0" smtClean="0"/>
              <a:t>R19</a:t>
            </a:r>
          </a:p>
          <a:p>
            <a:pPr marL="342900" indent="-342900" algn="l">
              <a:buFont typeface="Arial" panose="020B0604020202020204" pitchFamily="34" charset="0"/>
              <a:buChar char="•"/>
            </a:pPr>
            <a:r>
              <a:rPr lang="en-US" altLang="zh-CN" dirty="0" smtClean="0"/>
              <a:t>Deep Dive of 5 </a:t>
            </a:r>
            <a:r>
              <a:rPr lang="en-GB" altLang="en-US" dirty="0" smtClean="0"/>
              <a:t>Rel-19 </a:t>
            </a:r>
            <a:r>
              <a:rPr lang="en-US" altLang="zh-CN" dirty="0" smtClean="0"/>
              <a:t>Topics</a:t>
            </a:r>
          </a:p>
          <a:p>
            <a:pPr marL="342900" indent="-342900" algn="l">
              <a:buFont typeface="Arial" panose="020B0604020202020204" pitchFamily="34" charset="0"/>
              <a:buChar char="•"/>
            </a:pPr>
            <a:r>
              <a:rPr lang="en-GB" altLang="en-US" dirty="0" smtClean="0"/>
              <a:t>Suggested </a:t>
            </a:r>
            <a:r>
              <a:rPr lang="en-GB" altLang="en-US" dirty="0"/>
              <a:t>Handling of R19 SA2 SI/WI</a:t>
            </a:r>
            <a:endParaRPr lang="en-US" dirty="0"/>
          </a:p>
        </p:txBody>
      </p:sp>
    </p:spTree>
    <p:extLst>
      <p:ext uri="{BB962C8B-B14F-4D97-AF65-F5344CB8AC3E}">
        <p14:creationId xmlns:p14="http://schemas.microsoft.com/office/powerpoint/2010/main" val="1777903095"/>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Overview for SA2 </a:t>
            </a:r>
            <a:r>
              <a:rPr lang="en-US" dirty="0" smtClean="0"/>
              <a:t>R19</a:t>
            </a:r>
            <a:endParaRPr lang="en-US" dirty="0"/>
          </a:p>
        </p:txBody>
      </p:sp>
      <p:sp>
        <p:nvSpPr>
          <p:cNvPr id="3" name="内容占位符 2"/>
          <p:cNvSpPr>
            <a:spLocks noGrp="1"/>
          </p:cNvSpPr>
          <p:nvPr>
            <p:ph idx="1"/>
          </p:nvPr>
        </p:nvSpPr>
        <p:spPr/>
        <p:txBody>
          <a:bodyPr/>
          <a:lstStyle/>
          <a:p>
            <a:pPr marL="342900" indent="-342900">
              <a:lnSpc>
                <a:spcPct val="160000"/>
              </a:lnSpc>
              <a:buFont typeface="+mj-lt"/>
              <a:buAutoNum type="arabicPeriod"/>
            </a:pPr>
            <a:r>
              <a:rPr lang="en-US" altLang="zh-CN" sz="1800" dirty="0">
                <a:latin typeface="微软雅黑" panose="020B0503020204020204" pitchFamily="34" charset="-122"/>
                <a:ea typeface="微软雅黑" panose="020B0503020204020204" pitchFamily="34" charset="-122"/>
                <a:sym typeface="+mn-ea"/>
              </a:rPr>
              <a:t>Based on timeline decision in March SA plenary, the R19 will be a short release in 5G-A era. For SA2, there will be only 15 months for study and normative work.</a:t>
            </a:r>
          </a:p>
          <a:p>
            <a:pPr marL="342900" indent="-342900">
              <a:lnSpc>
                <a:spcPct val="160000"/>
              </a:lnSpc>
              <a:buFont typeface="+mj-lt"/>
              <a:buAutoNum type="arabicPeriod"/>
            </a:pPr>
            <a:r>
              <a:rPr lang="en-US" altLang="zh-CN" sz="1800" dirty="0">
                <a:latin typeface="微软雅黑" panose="020B0503020204020204" pitchFamily="34" charset="-122"/>
                <a:ea typeface="微软雅黑" panose="020B0503020204020204" pitchFamily="34" charset="-122"/>
                <a:sym typeface="+mn-ea"/>
              </a:rPr>
              <a:t>Less than 15 study items are expected in SA2.</a:t>
            </a:r>
          </a:p>
          <a:p>
            <a:pPr marL="342900" indent="-342900">
              <a:lnSpc>
                <a:spcPct val="160000"/>
              </a:lnSpc>
              <a:buFont typeface="+mj-lt"/>
              <a:buAutoNum type="arabicPeriod"/>
            </a:pPr>
            <a:r>
              <a:rPr lang="en-US" altLang="zh-CN" sz="1800" dirty="0">
                <a:latin typeface="微软雅黑" panose="020B0503020204020204" pitchFamily="34" charset="-122"/>
                <a:ea typeface="微软雅黑" panose="020B0503020204020204" pitchFamily="34" charset="-122"/>
                <a:sym typeface="+mn-ea"/>
              </a:rPr>
              <a:t>R19 is an important release which may introduce the topic of pre-6G.</a:t>
            </a:r>
          </a:p>
          <a:p>
            <a:pPr marL="342900" indent="-342900">
              <a:lnSpc>
                <a:spcPct val="160000"/>
              </a:lnSpc>
              <a:buFont typeface="+mj-lt"/>
              <a:buAutoNum type="arabicPeriod"/>
            </a:pPr>
            <a:r>
              <a:rPr lang="en-US" altLang="zh-CN" sz="1800" dirty="0">
                <a:latin typeface="微软雅黑" panose="020B0503020204020204" pitchFamily="34" charset="-122"/>
                <a:ea typeface="微软雅黑" panose="020B0503020204020204" pitchFamily="34" charset="-122"/>
                <a:sym typeface="+mn-ea"/>
              </a:rPr>
              <a:t>These items should be selected based on the learn from deployment of 5G.</a:t>
            </a:r>
          </a:p>
          <a:p>
            <a:pPr marL="815975" lvl="1" indent="-358775">
              <a:lnSpc>
                <a:spcPct val="150000"/>
              </a:lnSpc>
            </a:pPr>
            <a:r>
              <a:rPr lang="en-US" altLang="zh-CN" sz="1600" dirty="0">
                <a:latin typeface="微软雅黑" pitchFamily="34" charset="-122"/>
                <a:ea typeface="微软雅黑" pitchFamily="34" charset="-122"/>
              </a:rPr>
              <a:t>Big impact for industry e.g. TSN</a:t>
            </a:r>
            <a:r>
              <a:rPr lang="zh-CN" altLang="en-US" sz="1600" dirty="0">
                <a:latin typeface="微软雅黑" pitchFamily="34" charset="-122"/>
                <a:ea typeface="微软雅黑" pitchFamily="34" charset="-122"/>
              </a:rPr>
              <a:t>，</a:t>
            </a:r>
            <a:r>
              <a:rPr lang="en-US" altLang="zh-CN" sz="1600" dirty="0">
                <a:latin typeface="微软雅黑" pitchFamily="34" charset="-122"/>
                <a:ea typeface="微软雅黑" pitchFamily="34" charset="-122"/>
              </a:rPr>
              <a:t>V2X</a:t>
            </a:r>
          </a:p>
          <a:p>
            <a:pPr marL="815975" lvl="1" indent="-358775">
              <a:lnSpc>
                <a:spcPct val="150000"/>
              </a:lnSpc>
            </a:pPr>
            <a:r>
              <a:rPr lang="en-US" altLang="zh-CN" sz="1600" dirty="0">
                <a:latin typeface="微软雅黑" pitchFamily="34" charset="-122"/>
                <a:ea typeface="微软雅黑" pitchFamily="34" charset="-122"/>
              </a:rPr>
              <a:t>Limited because of terminal capability e.g. SSC mode2/3</a:t>
            </a:r>
            <a:r>
              <a:rPr lang="zh-CN" altLang="en-US" sz="1600" dirty="0">
                <a:latin typeface="微软雅黑" pitchFamily="34" charset="-122"/>
                <a:ea typeface="微软雅黑" pitchFamily="34" charset="-122"/>
              </a:rPr>
              <a:t>，</a:t>
            </a:r>
            <a:r>
              <a:rPr lang="en-US" altLang="zh-CN" sz="1600" dirty="0">
                <a:latin typeface="微软雅黑" pitchFamily="34" charset="-122"/>
                <a:ea typeface="微软雅黑" pitchFamily="34" charset="-122"/>
              </a:rPr>
              <a:t>MBS</a:t>
            </a:r>
            <a:r>
              <a:rPr lang="zh-CN" altLang="en-US" sz="1600" dirty="0">
                <a:latin typeface="微软雅黑" pitchFamily="34" charset="-122"/>
                <a:ea typeface="微软雅黑" pitchFamily="34" charset="-122"/>
              </a:rPr>
              <a:t> </a:t>
            </a:r>
            <a:endParaRPr lang="en-US" altLang="zh-CN" sz="1600" dirty="0">
              <a:latin typeface="微软雅黑" pitchFamily="34" charset="-122"/>
              <a:ea typeface="微软雅黑" pitchFamily="34" charset="-122"/>
            </a:endParaRPr>
          </a:p>
          <a:p>
            <a:pPr marL="815975" lvl="1" indent="-358775">
              <a:lnSpc>
                <a:spcPct val="150000"/>
              </a:lnSpc>
            </a:pPr>
            <a:r>
              <a:rPr lang="en-US" altLang="zh-CN" sz="1600" dirty="0">
                <a:latin typeface="微软雅黑" pitchFamily="34" charset="-122"/>
                <a:ea typeface="微软雅黑" pitchFamily="34" charset="-122"/>
              </a:rPr>
              <a:t>Big impact for operator network evolution e.g. SNPN</a:t>
            </a:r>
          </a:p>
          <a:p>
            <a:pPr marL="815975" lvl="1" indent="-358775">
              <a:lnSpc>
                <a:spcPct val="150000"/>
              </a:lnSpc>
            </a:pPr>
            <a:r>
              <a:rPr lang="en-US" altLang="zh-CN" sz="1600" dirty="0">
                <a:latin typeface="微软雅黑" pitchFamily="34" charset="-122"/>
                <a:ea typeface="微软雅黑" pitchFamily="34" charset="-122"/>
              </a:rPr>
              <a:t>Industry requirement is not clear</a:t>
            </a:r>
            <a:r>
              <a:rPr lang="zh-CN" altLang="en-US" sz="1600" dirty="0">
                <a:latin typeface="微软雅黑" pitchFamily="34" charset="-122"/>
                <a:ea typeface="微软雅黑" pitchFamily="34" charset="-122"/>
              </a:rPr>
              <a:t>：</a:t>
            </a:r>
            <a:r>
              <a:rPr lang="en-US" altLang="zh-CN" sz="1600" dirty="0">
                <a:latin typeface="微软雅黑" pitchFamily="34" charset="-122"/>
                <a:ea typeface="微软雅黑" pitchFamily="34" charset="-122"/>
              </a:rPr>
              <a:t>Prose</a:t>
            </a:r>
            <a:endParaRPr lang="en-US" sz="1600" dirty="0">
              <a:latin typeface="微软雅黑" pitchFamily="34" charset="-122"/>
              <a:ea typeface="微软雅黑" pitchFamily="34" charset="-122"/>
            </a:endParaRPr>
          </a:p>
          <a:p>
            <a:endParaRPr lang="en-US" sz="2400" dirty="0"/>
          </a:p>
        </p:txBody>
      </p:sp>
    </p:spTree>
    <p:extLst>
      <p:ext uri="{BB962C8B-B14F-4D97-AF65-F5344CB8AC3E}">
        <p14:creationId xmlns:p14="http://schemas.microsoft.com/office/powerpoint/2010/main" val="2784741143"/>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CMCC Interested Topics </a:t>
            </a:r>
            <a:r>
              <a:rPr lang="en-US" dirty="0"/>
              <a:t>for </a:t>
            </a:r>
            <a:r>
              <a:rPr lang="en-US" dirty="0" smtClean="0"/>
              <a:t>R19</a:t>
            </a:r>
            <a:endParaRPr lang="en-US" dirty="0"/>
          </a:p>
        </p:txBody>
      </p:sp>
      <p:sp>
        <p:nvSpPr>
          <p:cNvPr id="3" name="内容占位符 2"/>
          <p:cNvSpPr>
            <a:spLocks noGrp="1"/>
          </p:cNvSpPr>
          <p:nvPr>
            <p:ph idx="1"/>
          </p:nvPr>
        </p:nvSpPr>
        <p:spPr>
          <a:xfrm>
            <a:off x="571500" y="1825624"/>
            <a:ext cx="10391775" cy="4594225"/>
          </a:xfrm>
        </p:spPr>
        <p:txBody>
          <a:bodyPr/>
          <a:lstStyle/>
          <a:p>
            <a:pPr marL="342900" indent="-342900">
              <a:lnSpc>
                <a:spcPct val="100000"/>
              </a:lnSpc>
              <a:buFont typeface="+mj-lt"/>
              <a:buAutoNum type="arabicPeriod"/>
            </a:pPr>
            <a:r>
              <a:rPr lang="en-US" altLang="zh-CN" sz="1600" dirty="0" smtClean="0">
                <a:latin typeface="微软雅黑" panose="020B0503020204020204" pitchFamily="34" charset="-122"/>
                <a:ea typeface="微软雅黑" panose="020B0503020204020204" pitchFamily="34" charset="-122"/>
                <a:sym typeface="+mn-ea"/>
              </a:rPr>
              <a:t>XRM-Enhancement</a:t>
            </a:r>
          </a:p>
          <a:p>
            <a:pPr marL="342900" indent="-342900">
              <a:lnSpc>
                <a:spcPct val="100000"/>
              </a:lnSpc>
              <a:buFont typeface="+mj-lt"/>
              <a:buAutoNum type="arabicPeriod"/>
            </a:pPr>
            <a:r>
              <a:rPr lang="en-US" altLang="zh-CN" sz="1600" dirty="0">
                <a:latin typeface="微软雅黑" panose="020B0503020204020204" pitchFamily="34" charset="-122"/>
                <a:ea typeface="微软雅黑" panose="020B0503020204020204" pitchFamily="34" charset="-122"/>
                <a:sym typeface="+mn-ea"/>
              </a:rPr>
              <a:t>Integrated Sensing and </a:t>
            </a:r>
            <a:r>
              <a:rPr lang="en-US" altLang="zh-CN" sz="1600" dirty="0" smtClean="0">
                <a:latin typeface="微软雅黑" panose="020B0503020204020204" pitchFamily="34" charset="-122"/>
                <a:ea typeface="微软雅黑" panose="020B0503020204020204" pitchFamily="34" charset="-122"/>
                <a:sym typeface="+mn-ea"/>
              </a:rPr>
              <a:t>Communication</a:t>
            </a:r>
          </a:p>
          <a:p>
            <a:pPr marL="342900" indent="-342900">
              <a:lnSpc>
                <a:spcPct val="100000"/>
              </a:lnSpc>
              <a:buFont typeface="+mj-lt"/>
              <a:buAutoNum type="arabicPeriod"/>
            </a:pPr>
            <a:r>
              <a:rPr lang="en-US" altLang="zh-CN" sz="1600" dirty="0" smtClean="0">
                <a:latin typeface="微软雅黑" panose="020B0503020204020204" pitchFamily="34" charset="-122"/>
                <a:ea typeface="微软雅黑" panose="020B0503020204020204" pitchFamily="34" charset="-122"/>
                <a:sym typeface="+mn-ea"/>
              </a:rPr>
              <a:t>NG-RTC</a:t>
            </a:r>
            <a:endParaRPr lang="en-US" altLang="zh-CN" sz="1600" dirty="0">
              <a:latin typeface="微软雅黑" panose="020B0503020204020204" pitchFamily="34" charset="-122"/>
              <a:ea typeface="微软雅黑" panose="020B0503020204020204" pitchFamily="34" charset="-122"/>
              <a:sym typeface="+mn-ea"/>
            </a:endParaRPr>
          </a:p>
          <a:p>
            <a:pPr marL="342900" indent="-342900">
              <a:lnSpc>
                <a:spcPct val="100000"/>
              </a:lnSpc>
              <a:buFont typeface="+mj-lt"/>
              <a:buAutoNum type="arabicPeriod"/>
            </a:pPr>
            <a:r>
              <a:rPr lang="en-US" altLang="zh-CN" sz="1600" dirty="0" smtClean="0">
                <a:latin typeface="微软雅黑" panose="020B0503020204020204" pitchFamily="34" charset="-122"/>
                <a:ea typeface="微软雅黑" panose="020B0503020204020204" pitchFamily="34" charset="-122"/>
                <a:sym typeface="+mn-ea"/>
              </a:rPr>
              <a:t>AI for Network and Network for AI</a:t>
            </a:r>
            <a:endParaRPr lang="en-US" altLang="zh-CN" sz="1600" dirty="0">
              <a:latin typeface="微软雅黑" panose="020B0503020204020204" pitchFamily="34" charset="-122"/>
              <a:ea typeface="微软雅黑" panose="020B0503020204020204" pitchFamily="34" charset="-122"/>
              <a:sym typeface="+mn-ea"/>
            </a:endParaRPr>
          </a:p>
          <a:p>
            <a:pPr marL="342900" indent="-342900">
              <a:lnSpc>
                <a:spcPct val="100000"/>
              </a:lnSpc>
              <a:buFont typeface="+mj-lt"/>
              <a:buAutoNum type="arabicPeriod"/>
            </a:pPr>
            <a:r>
              <a:rPr lang="en-US" altLang="zh-CN" sz="1600" dirty="0">
                <a:latin typeface="微软雅黑" panose="020B0503020204020204" pitchFamily="34" charset="-122"/>
                <a:ea typeface="微软雅黑" panose="020B0503020204020204" pitchFamily="34" charset="-122"/>
                <a:sym typeface="+mn-ea"/>
              </a:rPr>
              <a:t>Energy Saving as a Service</a:t>
            </a:r>
          </a:p>
          <a:p>
            <a:pPr marL="342900" indent="-342900">
              <a:lnSpc>
                <a:spcPct val="100000"/>
              </a:lnSpc>
              <a:buFont typeface="+mj-lt"/>
              <a:buAutoNum type="arabicPeriod"/>
            </a:pPr>
            <a:r>
              <a:rPr lang="en-US" altLang="zh-CN" sz="1600" dirty="0">
                <a:latin typeface="微软雅黑" panose="020B0503020204020204" pitchFamily="34" charset="-122"/>
                <a:ea typeface="微软雅黑" panose="020B0503020204020204" pitchFamily="34" charset="-122"/>
                <a:sym typeface="+mn-ea"/>
              </a:rPr>
              <a:t>SBA enhancement for </a:t>
            </a:r>
            <a:r>
              <a:rPr lang="en-US" altLang="zh-CN" sz="1600" dirty="0" smtClean="0">
                <a:latin typeface="微软雅黑" panose="020B0503020204020204" pitchFamily="34" charset="-122"/>
                <a:ea typeface="微软雅黑" panose="020B0503020204020204" pitchFamily="34" charset="-122"/>
                <a:sym typeface="+mn-ea"/>
              </a:rPr>
              <a:t>User Plane (i.e., Exposure……)</a:t>
            </a:r>
            <a:endParaRPr lang="en-US" altLang="zh-CN" sz="1600" dirty="0">
              <a:latin typeface="微软雅黑" panose="020B0503020204020204" pitchFamily="34" charset="-122"/>
              <a:ea typeface="微软雅黑" panose="020B0503020204020204" pitchFamily="34" charset="-122"/>
              <a:sym typeface="+mn-ea"/>
            </a:endParaRPr>
          </a:p>
          <a:p>
            <a:pPr marL="342900" indent="-342900">
              <a:lnSpc>
                <a:spcPct val="100000"/>
              </a:lnSpc>
              <a:buFont typeface="+mj-lt"/>
              <a:buAutoNum type="arabicPeriod"/>
            </a:pPr>
            <a:r>
              <a:rPr lang="en-US" altLang="zh-CN" sz="1600" dirty="0" smtClean="0">
                <a:latin typeface="微软雅黑" panose="020B0503020204020204" pitchFamily="34" charset="-122"/>
                <a:ea typeface="微软雅黑" panose="020B0503020204020204" pitchFamily="34" charset="-122"/>
                <a:sym typeface="+mn-ea"/>
              </a:rPr>
              <a:t>Ambient </a:t>
            </a:r>
            <a:r>
              <a:rPr lang="en-US" altLang="zh-CN" sz="1600" dirty="0" err="1">
                <a:latin typeface="微软雅黑" panose="020B0503020204020204" pitchFamily="34" charset="-122"/>
                <a:ea typeface="微软雅黑" panose="020B0503020204020204" pitchFamily="34" charset="-122"/>
                <a:sym typeface="+mn-ea"/>
              </a:rPr>
              <a:t>IoT</a:t>
            </a:r>
            <a:endParaRPr lang="en-US" altLang="zh-CN" sz="1600" dirty="0">
              <a:latin typeface="微软雅黑" panose="020B0503020204020204" pitchFamily="34" charset="-122"/>
              <a:ea typeface="微软雅黑" panose="020B0503020204020204" pitchFamily="34" charset="-122"/>
              <a:sym typeface="+mn-ea"/>
            </a:endParaRPr>
          </a:p>
          <a:p>
            <a:pPr marL="342900" indent="-342900">
              <a:lnSpc>
                <a:spcPct val="100000"/>
              </a:lnSpc>
              <a:buFont typeface="+mj-lt"/>
              <a:buAutoNum type="arabicPeriod"/>
            </a:pPr>
            <a:r>
              <a:rPr lang="en-US" altLang="zh-CN" sz="1600" dirty="0">
                <a:latin typeface="微软雅黑" panose="020B0503020204020204" pitchFamily="34" charset="-122"/>
                <a:ea typeface="微软雅黑" panose="020B0503020204020204" pitchFamily="34" charset="-122"/>
                <a:sym typeface="+mn-ea"/>
              </a:rPr>
              <a:t>System enhancement: user plan exposure, Resilience Core, TSC, URLLC, Edge Computing</a:t>
            </a:r>
          </a:p>
          <a:p>
            <a:pPr marL="342900" indent="-342900">
              <a:lnSpc>
                <a:spcPct val="100000"/>
              </a:lnSpc>
              <a:buFont typeface="+mj-lt"/>
              <a:buAutoNum type="arabicPeriod"/>
            </a:pPr>
            <a:r>
              <a:rPr lang="en-US" altLang="zh-CN" sz="1600" dirty="0" smtClean="0">
                <a:latin typeface="微软雅黑" panose="020B0503020204020204" pitchFamily="34" charset="-122"/>
                <a:ea typeface="微软雅黑" panose="020B0503020204020204" pitchFamily="34" charset="-122"/>
                <a:sym typeface="+mn-ea"/>
              </a:rPr>
              <a:t>UAV </a:t>
            </a:r>
            <a:r>
              <a:rPr lang="en-US" altLang="zh-CN" sz="1600" dirty="0">
                <a:latin typeface="微软雅黑" panose="020B0503020204020204" pitchFamily="34" charset="-122"/>
                <a:ea typeface="微软雅黑" panose="020B0503020204020204" pitchFamily="34" charset="-122"/>
                <a:sym typeface="+mn-ea"/>
              </a:rPr>
              <a:t>enhancement</a:t>
            </a:r>
          </a:p>
          <a:p>
            <a:pPr marL="342900" indent="-342900">
              <a:lnSpc>
                <a:spcPct val="100000"/>
              </a:lnSpc>
              <a:buFont typeface="+mj-lt"/>
              <a:buAutoNum type="arabicPeriod"/>
            </a:pPr>
            <a:r>
              <a:rPr lang="en-US" altLang="zh-CN" sz="1600" dirty="0">
                <a:latin typeface="微软雅黑" panose="020B0503020204020204" pitchFamily="34" charset="-122"/>
                <a:ea typeface="微软雅黑" panose="020B0503020204020204" pitchFamily="34" charset="-122"/>
                <a:sym typeface="+mn-ea"/>
              </a:rPr>
              <a:t>Satellite </a:t>
            </a:r>
            <a:r>
              <a:rPr lang="en-US" altLang="zh-CN" sz="1600" dirty="0" smtClean="0">
                <a:latin typeface="微软雅黑" panose="020B0503020204020204" pitchFamily="34" charset="-122"/>
                <a:ea typeface="微软雅黑" panose="020B0503020204020204" pitchFamily="34" charset="-122"/>
                <a:sym typeface="+mn-ea"/>
              </a:rPr>
              <a:t>enhancement</a:t>
            </a:r>
          </a:p>
          <a:p>
            <a:pPr marL="342900" indent="-342900">
              <a:lnSpc>
                <a:spcPct val="100000"/>
              </a:lnSpc>
              <a:buFont typeface="+mj-lt"/>
              <a:buAutoNum type="arabicPeriod"/>
            </a:pPr>
            <a:r>
              <a:rPr lang="en-US" altLang="zh-CN" sz="1600" dirty="0" smtClean="0">
                <a:latin typeface="微软雅黑" panose="020B0503020204020204" pitchFamily="34" charset="-122"/>
                <a:ea typeface="微软雅黑" panose="020B0503020204020204" pitchFamily="34" charset="-122"/>
                <a:sym typeface="+mn-ea"/>
              </a:rPr>
              <a:t>Upper </a:t>
            </a:r>
            <a:r>
              <a:rPr lang="en-US" altLang="zh-CN" sz="1600" dirty="0">
                <a:latin typeface="微软雅黑" panose="020B0503020204020204" pitchFamily="34" charset="-122"/>
                <a:ea typeface="微软雅黑" panose="020B0503020204020204" pitchFamily="34" charset="-122"/>
                <a:sym typeface="+mn-ea"/>
              </a:rPr>
              <a:t>layer Traffic splitting: over multiple 3GPP access</a:t>
            </a:r>
          </a:p>
          <a:p>
            <a:pPr marL="342900" indent="-342900">
              <a:lnSpc>
                <a:spcPct val="100000"/>
              </a:lnSpc>
              <a:buFont typeface="+mj-lt"/>
              <a:buAutoNum type="arabicPeriod"/>
            </a:pPr>
            <a:r>
              <a:rPr lang="en-US" altLang="zh-CN" sz="1600" dirty="0" smtClean="0">
                <a:latin typeface="微软雅黑" panose="020B0503020204020204" pitchFamily="34" charset="-122"/>
                <a:ea typeface="微软雅黑" panose="020B0503020204020204" pitchFamily="34" charset="-122"/>
                <a:sym typeface="+mn-ea"/>
              </a:rPr>
              <a:t>Roaming </a:t>
            </a:r>
            <a:r>
              <a:rPr lang="en-US" altLang="zh-CN" sz="1600" dirty="0">
                <a:latin typeface="微软雅黑" panose="020B0503020204020204" pitchFamily="34" charset="-122"/>
                <a:ea typeface="微软雅黑" panose="020B0503020204020204" pitchFamily="34" charset="-122"/>
                <a:sym typeface="+mn-ea"/>
              </a:rPr>
              <a:t>Value-add service</a:t>
            </a:r>
          </a:p>
          <a:p>
            <a:pPr marL="342900" indent="-342900">
              <a:lnSpc>
                <a:spcPct val="100000"/>
              </a:lnSpc>
              <a:buFont typeface="+mj-lt"/>
              <a:buAutoNum type="arabicPeriod"/>
            </a:pPr>
            <a:endParaRPr lang="en-US" altLang="zh-CN" sz="1600" dirty="0" smtClean="0">
              <a:latin typeface="微软雅黑" panose="020B0503020204020204" pitchFamily="34" charset="-122"/>
              <a:ea typeface="微软雅黑" panose="020B0503020204020204" pitchFamily="34" charset="-122"/>
              <a:sym typeface="+mn-ea"/>
            </a:endParaRPr>
          </a:p>
          <a:p>
            <a:endParaRPr lang="en-US" sz="1200" dirty="0"/>
          </a:p>
        </p:txBody>
      </p:sp>
    </p:spTree>
    <p:extLst>
      <p:ext uri="{BB962C8B-B14F-4D97-AF65-F5344CB8AC3E}">
        <p14:creationId xmlns:p14="http://schemas.microsoft.com/office/powerpoint/2010/main" val="614668221"/>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zh-CN" dirty="0"/>
              <a:t>Deep Dive of </a:t>
            </a:r>
            <a:r>
              <a:rPr lang="en-US" altLang="zh-CN" dirty="0" smtClean="0"/>
              <a:t>5 </a:t>
            </a:r>
            <a:r>
              <a:rPr lang="en-GB" altLang="en-US" dirty="0"/>
              <a:t>Rel-19 </a:t>
            </a:r>
            <a:r>
              <a:rPr lang="en-US" altLang="zh-CN" dirty="0"/>
              <a:t>Topics</a:t>
            </a:r>
          </a:p>
        </p:txBody>
      </p:sp>
      <p:graphicFrame>
        <p:nvGraphicFramePr>
          <p:cNvPr id="2" name="Table 2"/>
          <p:cNvGraphicFramePr>
            <a:graphicFrameLocks noGrp="1"/>
          </p:cNvGraphicFramePr>
          <p:nvPr>
            <p:ph idx="1"/>
            <p:extLst>
              <p:ext uri="{D42A27DB-BD31-4B8C-83A1-F6EECF244321}">
                <p14:modId xmlns:p14="http://schemas.microsoft.com/office/powerpoint/2010/main" val="2727470059"/>
              </p:ext>
            </p:extLst>
          </p:nvPr>
        </p:nvGraphicFramePr>
        <p:xfrm>
          <a:off x="0" y="1371600"/>
          <a:ext cx="12192000" cy="5059680"/>
        </p:xfrm>
        <a:graphic>
          <a:graphicData uri="http://schemas.openxmlformats.org/drawingml/2006/table">
            <a:tbl>
              <a:tblPr firstRow="1" bandRow="1">
                <a:tableStyleId>{5C22544A-7EE6-4342-B048-85BDC9FD1C3A}</a:tableStyleId>
              </a:tblPr>
              <a:tblGrid>
                <a:gridCol w="492606">
                  <a:extLst>
                    <a:ext uri="{9D8B030D-6E8A-4147-A177-3AD203B41FA5}">
                      <a16:colId xmlns:a16="http://schemas.microsoft.com/office/drawing/2014/main" val="20000"/>
                    </a:ext>
                  </a:extLst>
                </a:gridCol>
                <a:gridCol w="837430">
                  <a:extLst>
                    <a:ext uri="{9D8B030D-6E8A-4147-A177-3AD203B41FA5}">
                      <a16:colId xmlns:a16="http://schemas.microsoft.com/office/drawing/2014/main" val="20001"/>
                    </a:ext>
                  </a:extLst>
                </a:gridCol>
                <a:gridCol w="7616537">
                  <a:extLst>
                    <a:ext uri="{9D8B030D-6E8A-4147-A177-3AD203B41FA5}">
                      <a16:colId xmlns:a16="http://schemas.microsoft.com/office/drawing/2014/main" val="20002"/>
                    </a:ext>
                  </a:extLst>
                </a:gridCol>
                <a:gridCol w="827881">
                  <a:extLst>
                    <a:ext uri="{9D8B030D-6E8A-4147-A177-3AD203B41FA5}">
                      <a16:colId xmlns:a16="http://schemas.microsoft.com/office/drawing/2014/main" val="20003"/>
                    </a:ext>
                  </a:extLst>
                </a:gridCol>
                <a:gridCol w="692726">
                  <a:extLst>
                    <a:ext uri="{9D8B030D-6E8A-4147-A177-3AD203B41FA5}">
                      <a16:colId xmlns:a16="http://schemas.microsoft.com/office/drawing/2014/main" val="20004"/>
                    </a:ext>
                  </a:extLst>
                </a:gridCol>
                <a:gridCol w="649169">
                  <a:extLst>
                    <a:ext uri="{9D8B030D-6E8A-4147-A177-3AD203B41FA5}">
                      <a16:colId xmlns:a16="http://schemas.microsoft.com/office/drawing/2014/main" val="20005"/>
                    </a:ext>
                  </a:extLst>
                </a:gridCol>
                <a:gridCol w="1075651">
                  <a:extLst>
                    <a:ext uri="{9D8B030D-6E8A-4147-A177-3AD203B41FA5}">
                      <a16:colId xmlns:a16="http://schemas.microsoft.com/office/drawing/2014/main" val="20006"/>
                    </a:ext>
                  </a:extLst>
                </a:gridCol>
              </a:tblGrid>
              <a:tr h="732559">
                <a:tc>
                  <a:txBody>
                    <a:bodyPr/>
                    <a:lstStyle/>
                    <a:p>
                      <a:pPr algn="ctr"/>
                      <a:r>
                        <a:rPr lang="en-US" sz="1200" dirty="0"/>
                        <a:t>S.NO.</a:t>
                      </a:r>
                    </a:p>
                  </a:txBody>
                  <a:tcPr/>
                </a:tc>
                <a:tc>
                  <a:txBody>
                    <a:bodyPr/>
                    <a:lstStyle/>
                    <a:p>
                      <a:pPr algn="ctr"/>
                      <a:r>
                        <a:rPr lang="en-US" sz="1200" dirty="0"/>
                        <a:t>Title </a:t>
                      </a:r>
                    </a:p>
                  </a:txBody>
                  <a:tcPr/>
                </a:tc>
                <a:tc>
                  <a:txBody>
                    <a:bodyPr/>
                    <a:lstStyle/>
                    <a:p>
                      <a:pPr algn="ctr"/>
                      <a:r>
                        <a:rPr lang="en-US" sz="1200" dirty="0"/>
                        <a:t>Brief Description and Key Objectives</a:t>
                      </a:r>
                    </a:p>
                    <a:p>
                      <a:pPr algn="ct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1200" dirty="0"/>
                        <a:t>Related Stage-1 Study/Work Item</a:t>
                      </a:r>
                    </a:p>
                  </a:txBody>
                  <a:tcPr/>
                </a:tc>
                <a:tc>
                  <a:txBody>
                    <a:bodyPr/>
                    <a:lstStyle/>
                    <a:p>
                      <a:pPr algn="ctr"/>
                      <a:r>
                        <a:rPr lang="en-US" sz="1200" dirty="0"/>
                        <a:t>Lead Stage-2 WG </a:t>
                      </a:r>
                    </a:p>
                  </a:txBody>
                  <a:tcPr/>
                </a:tc>
                <a:tc>
                  <a:txBody>
                    <a:bodyPr/>
                    <a:lstStyle/>
                    <a:p>
                      <a:pPr algn="ctr"/>
                      <a:r>
                        <a:rPr lang="en-US" sz="1200" dirty="0"/>
                        <a:t>RAN dependencies</a:t>
                      </a:r>
                    </a:p>
                  </a:txBody>
                  <a:tcPr/>
                </a:tc>
                <a:tc>
                  <a:txBody>
                    <a:bodyPr/>
                    <a:lstStyle/>
                    <a:p>
                      <a:pPr algn="ctr"/>
                      <a:r>
                        <a:rPr lang="en-US" sz="1200" dirty="0"/>
                        <a:t>Other WG dependencies</a:t>
                      </a:r>
                    </a:p>
                  </a:txBody>
                  <a:tcPr/>
                </a:tc>
                <a:extLst>
                  <a:ext uri="{0D108BD9-81ED-4DB2-BD59-A6C34878D82A}">
                    <a16:rowId xmlns:a16="http://schemas.microsoft.com/office/drawing/2014/main" val="10000"/>
                  </a:ext>
                </a:extLst>
              </a:tr>
              <a:tr h="1790700">
                <a:tc>
                  <a:txBody>
                    <a:bodyPr/>
                    <a:lstStyle/>
                    <a:p>
                      <a:r>
                        <a:rPr lang="en-US" sz="1200" dirty="0"/>
                        <a:t>1</a:t>
                      </a:r>
                    </a:p>
                  </a:txBody>
                  <a:tcPr/>
                </a:tc>
                <a:tc>
                  <a:txBody>
                    <a:bodyPr/>
                    <a:lstStyle/>
                    <a:p>
                      <a:r>
                        <a:rPr lang="en-US" sz="1200" b="1" dirty="0" smtClean="0"/>
                        <a:t>XRM Ph2</a:t>
                      </a:r>
                      <a:endParaRPr 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sz="1400" kern="1200" dirty="0">
                          <a:solidFill>
                            <a:schemeClr val="dk1"/>
                          </a:solidFill>
                          <a:latin typeface="+mn-lt"/>
                          <a:ea typeface="+mn-ea"/>
                          <a:cs typeface="+mn-cs"/>
                        </a:rPr>
                        <a:t>5G system supports </a:t>
                      </a:r>
                      <a:r>
                        <a:rPr lang="en-GB" sz="1400" kern="1200" noProof="0" dirty="0" smtClean="0">
                          <a:solidFill>
                            <a:schemeClr val="dk1"/>
                          </a:solidFill>
                          <a:latin typeface="+mn-lt"/>
                          <a:ea typeface="+mn-ea"/>
                          <a:cs typeface="+mn-cs"/>
                        </a:rPr>
                        <a:t> XRM Ph2 requirement and </a:t>
                      </a:r>
                      <a:r>
                        <a:rPr lang="en-GB" sz="1400" kern="1200" noProof="0" dirty="0" err="1" smtClean="0">
                          <a:solidFill>
                            <a:schemeClr val="dk1"/>
                          </a:solidFill>
                          <a:latin typeface="+mn-lt"/>
                          <a:ea typeface="+mn-ea"/>
                          <a:cs typeface="+mn-cs"/>
                        </a:rPr>
                        <a:t>Metaverse</a:t>
                      </a:r>
                      <a:r>
                        <a:rPr lang="en-GB" sz="1400" kern="1200" noProof="0" dirty="0" smtClean="0">
                          <a:solidFill>
                            <a:schemeClr val="dk1"/>
                          </a:solidFill>
                          <a:latin typeface="+mn-lt"/>
                          <a:ea typeface="+mn-ea"/>
                          <a:cs typeface="+mn-cs"/>
                        </a:rPr>
                        <a:t> service</a:t>
                      </a:r>
                    </a:p>
                    <a:p>
                      <a:pPr marL="0" indent="0">
                        <a:buFont typeface="+mj-lt"/>
                        <a:buNone/>
                      </a:pPr>
                      <a:r>
                        <a:rPr lang="en-US" sz="1400" b="1" kern="1200" dirty="0" smtClean="0">
                          <a:solidFill>
                            <a:schemeClr val="dk1"/>
                          </a:solidFill>
                          <a:latin typeface="+mn-lt"/>
                          <a:ea typeface="+mn-ea"/>
                          <a:cs typeface="+mn-cs"/>
                        </a:rPr>
                        <a:t>Key </a:t>
                      </a:r>
                      <a:r>
                        <a:rPr lang="en-US" sz="1400" b="1" kern="1200" dirty="0">
                          <a:solidFill>
                            <a:schemeClr val="dk1"/>
                          </a:solidFill>
                          <a:latin typeface="+mn-lt"/>
                          <a:ea typeface="+mn-ea"/>
                          <a:cs typeface="+mn-cs"/>
                        </a:rPr>
                        <a:t>Work Tasks includes: </a:t>
                      </a:r>
                    </a:p>
                    <a:p>
                      <a:pPr marL="228600" indent="-228600">
                        <a:buFont typeface="+mj-lt"/>
                        <a:buAutoNum type="arabicPeriod"/>
                      </a:pPr>
                      <a:r>
                        <a:rPr lang="da-DK" sz="1400" kern="1200" dirty="0" smtClean="0">
                          <a:solidFill>
                            <a:schemeClr val="dk1"/>
                          </a:solidFill>
                          <a:latin typeface="+mn-lt"/>
                          <a:ea typeface="+mn-ea"/>
                          <a:cs typeface="+mn-cs"/>
                        </a:rPr>
                        <a:t>Enhancement for PDU Set handling(e.g. QoS parameters, informations, protocols)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altLang="zh-CN" sz="1400" kern="1200" noProof="0" dirty="0" err="1" smtClean="0">
                          <a:solidFill>
                            <a:schemeClr val="dk1"/>
                          </a:solidFill>
                          <a:latin typeface="+mn-lt"/>
                          <a:ea typeface="+mn-ea"/>
                          <a:cs typeface="+mn-cs"/>
                          <a:sym typeface="Calibri"/>
                        </a:rPr>
                        <a:t>QoS</a:t>
                      </a:r>
                      <a:r>
                        <a:rPr lang="en-GB" altLang="zh-CN" sz="1400" kern="1200" noProof="0" dirty="0" smtClean="0">
                          <a:solidFill>
                            <a:schemeClr val="dk1"/>
                          </a:solidFill>
                          <a:latin typeface="+mn-lt"/>
                          <a:ea typeface="+mn-ea"/>
                          <a:cs typeface="+mn-cs"/>
                          <a:sym typeface="Calibri"/>
                        </a:rPr>
                        <a:t> control enhancement e.g. under the utilization of QUIC, Tethered UE scenario, N6 delay.</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zh-CN" sz="1400" kern="1200" noProof="0" dirty="0" smtClean="0">
                          <a:solidFill>
                            <a:schemeClr val="dk1"/>
                          </a:solidFill>
                          <a:latin typeface="+mn-lt"/>
                          <a:ea typeface="+mn-ea"/>
                          <a:cs typeface="+mn-cs"/>
                          <a:sym typeface="Calibri"/>
                        </a:rPr>
                        <a:t>5GS Support the optimization in distributed task processing for split rendering.</a:t>
                      </a:r>
                      <a:endParaRPr lang="en-GB" altLang="zh-CN" sz="1400" kern="1200" noProof="0" dirty="0" smtClean="0">
                        <a:solidFill>
                          <a:schemeClr val="dk1"/>
                        </a:solidFill>
                        <a:latin typeface="+mn-lt"/>
                        <a:ea typeface="+mn-ea"/>
                        <a:cs typeface="+mn-cs"/>
                        <a:sym typeface="Calibri"/>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altLang="zh-CN" sz="1400" kern="1200" noProof="0" dirty="0" smtClean="0">
                          <a:solidFill>
                            <a:schemeClr val="dk1"/>
                          </a:solidFill>
                          <a:latin typeface="+mn-lt"/>
                          <a:ea typeface="+mn-ea"/>
                          <a:cs typeface="+mn-cs"/>
                          <a:sym typeface="Calibri"/>
                        </a:rPr>
                        <a:t>Support Non-3GPP access e.g. L4S, PDU set handling.</a:t>
                      </a:r>
                      <a:endParaRPr lang="en-US" altLang="zh-CN" sz="1400" kern="1200" noProof="0" dirty="0" smtClean="0">
                        <a:solidFill>
                          <a:schemeClr val="dk1"/>
                        </a:solidFill>
                        <a:latin typeface="+mn-lt"/>
                        <a:ea typeface="+mn-ea"/>
                        <a:cs typeface="+mn-cs"/>
                        <a:sym typeface="Calibri"/>
                      </a:endParaRP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400" kern="1200" dirty="0" smtClean="0">
                          <a:solidFill>
                            <a:schemeClr val="dk1"/>
                          </a:solidFill>
                          <a:latin typeface="+mn-lt"/>
                          <a:ea typeface="+mn-ea"/>
                          <a:cs typeface="+mn-cs"/>
                        </a:rPr>
                        <a:t>Support high mobility and large capacity of XR and media service.</a:t>
                      </a:r>
                      <a:endParaRPr lang="da-DK" sz="1400" kern="1200" dirty="0" smtClean="0">
                        <a:solidFill>
                          <a:schemeClr val="dk1"/>
                        </a:solidFill>
                        <a:latin typeface="+mn-lt"/>
                        <a:ea typeface="+mn-ea"/>
                        <a:cs typeface="+mn-cs"/>
                      </a:endParaRPr>
                    </a:p>
                    <a:p>
                      <a:pPr marL="228600" indent="-228600">
                        <a:buFont typeface="+mj-lt"/>
                        <a:buAutoNum type="arabicPeriod"/>
                      </a:pPr>
                      <a:r>
                        <a:rPr lang="en-US" sz="1400" kern="1200" dirty="0" smtClean="0">
                          <a:solidFill>
                            <a:schemeClr val="dk1"/>
                          </a:solidFill>
                          <a:latin typeface="+mn-lt"/>
                          <a:ea typeface="+mn-ea"/>
                          <a:cs typeface="+mn-cs"/>
                        </a:rPr>
                        <a:t>Support spatial information and digital asset information management.</a:t>
                      </a:r>
                      <a:endParaRPr lang="en-US" sz="1400" kern="1200" dirty="0">
                        <a:solidFill>
                          <a:schemeClr val="dk1"/>
                        </a:solidFill>
                        <a:latin typeface="+mn-lt"/>
                        <a:ea typeface="+mn-ea"/>
                        <a:cs typeface="+mn-cs"/>
                      </a:endParaRPr>
                    </a:p>
                  </a:txBody>
                  <a:tcPr/>
                </a:tc>
                <a:tc>
                  <a:txBody>
                    <a:bodyPr/>
                    <a:lstStyle/>
                    <a:p>
                      <a:r>
                        <a:rPr lang="en-US" sz="1200" kern="1200" dirty="0">
                          <a:solidFill>
                            <a:schemeClr val="dk1"/>
                          </a:solidFill>
                          <a:latin typeface="+mn-lt"/>
                          <a:ea typeface="+mn-ea"/>
                          <a:cs typeface="+mn-cs"/>
                        </a:rPr>
                        <a:t>Yes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smtClean="0">
                          <a:solidFill>
                            <a:schemeClr val="dk1"/>
                          </a:solidFill>
                          <a:latin typeface="+mn-lt"/>
                          <a:ea typeface="+mn-ea"/>
                          <a:cs typeface="+mn-cs"/>
                        </a:rPr>
                        <a:t>TS 22.261(</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smtClean="0">
                          <a:solidFill>
                            <a:schemeClr val="dk1"/>
                          </a:solidFill>
                          <a:latin typeface="+mn-lt"/>
                          <a:ea typeface="+mn-ea"/>
                          <a:cs typeface="+mn-cs"/>
                        </a:rPr>
                        <a:t>WID RMobility),</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smtClean="0">
                          <a:solidFill>
                            <a:schemeClr val="dk1"/>
                          </a:solidFill>
                          <a:latin typeface="+mn-lt"/>
                          <a:ea typeface="+mn-ea"/>
                          <a:cs typeface="+mn-cs"/>
                        </a:rPr>
                        <a:t>TR 22.856</a:t>
                      </a:r>
                      <a:endParaRPr lang="en-US" sz="1200" kern="1200" dirty="0">
                        <a:solidFill>
                          <a:schemeClr val="dk1"/>
                        </a:solidFill>
                        <a:latin typeface="+mn-lt"/>
                        <a:ea typeface="+mn-ea"/>
                        <a:cs typeface="+mn-cs"/>
                      </a:endParaRPr>
                    </a:p>
                  </a:txBody>
                  <a:tcPr/>
                </a:tc>
                <a:tc>
                  <a:txBody>
                    <a:bodyPr/>
                    <a:lstStyle/>
                    <a:p>
                      <a:r>
                        <a:rPr lang="en-US" sz="1200" dirty="0"/>
                        <a:t>SA2</a:t>
                      </a:r>
                    </a:p>
                  </a:txBody>
                  <a:tcPr/>
                </a:tc>
                <a:tc>
                  <a:txBody>
                    <a:bodyPr/>
                    <a:lstStyle/>
                    <a:p>
                      <a:r>
                        <a:rPr lang="en-US" sz="1200" dirty="0" smtClean="0"/>
                        <a:t>Yes</a:t>
                      </a:r>
                      <a:endParaRPr lang="en-US" sz="1200" dirty="0">
                        <a:solidFill>
                          <a:srgbClr val="FF0000"/>
                        </a:solidFill>
                      </a:endParaRPr>
                    </a:p>
                  </a:txBody>
                  <a:tcPr/>
                </a:tc>
                <a:tc>
                  <a:txBody>
                    <a:bodyPr/>
                    <a:lstStyle/>
                    <a:p>
                      <a:r>
                        <a:rPr lang="en-US" sz="1200" dirty="0"/>
                        <a:t>SA3 for security, </a:t>
                      </a:r>
                      <a:r>
                        <a:rPr lang="en-US" sz="1200" dirty="0" smtClean="0"/>
                        <a:t>SA4 for</a:t>
                      </a:r>
                      <a:r>
                        <a:rPr lang="en-US" sz="1200" baseline="0" dirty="0" smtClean="0"/>
                        <a:t> media/Meta/XR service</a:t>
                      </a:r>
                      <a:endParaRPr lang="en-US" sz="1200" dirty="0"/>
                    </a:p>
                  </a:txBody>
                  <a:tcPr/>
                </a:tc>
                <a:extLst>
                  <a:ext uri="{0D108BD9-81ED-4DB2-BD59-A6C34878D82A}">
                    <a16:rowId xmlns:a16="http://schemas.microsoft.com/office/drawing/2014/main" val="10002"/>
                  </a:ext>
                </a:extLst>
              </a:tr>
              <a:tr h="2360468">
                <a:tc>
                  <a:txBody>
                    <a:bodyPr/>
                    <a:lstStyle/>
                    <a:p>
                      <a:r>
                        <a:rPr lang="en-US" sz="1200" smtClean="0"/>
                        <a:t>2</a:t>
                      </a:r>
                      <a:endParaRPr lang="en-US" sz="1200" dirty="0"/>
                    </a:p>
                  </a:txBody>
                  <a:tcPr/>
                </a:tc>
                <a:tc>
                  <a:txBody>
                    <a:bodyPr/>
                    <a:lstStyle/>
                    <a:p>
                      <a:r>
                        <a:rPr lang="en-US" sz="1200" b="1" dirty="0"/>
                        <a:t>Integrated Sensing and Communications</a:t>
                      </a:r>
                    </a:p>
                    <a:p>
                      <a:endParaRPr lang="en-US" sz="1200" dirty="0"/>
                    </a:p>
                  </a:txBody>
                  <a:tcPr/>
                </a:tc>
                <a:tc>
                  <a:txBody>
                    <a:bodyPr/>
                    <a:lstStyle/>
                    <a:p>
                      <a:pPr marL="0" indent="0">
                        <a:buFont typeface="+mj-lt"/>
                        <a:buNone/>
                      </a:pPr>
                      <a:r>
                        <a:rPr lang="en-US" sz="1400" kern="1200" dirty="0" smtClean="0">
                          <a:solidFill>
                            <a:schemeClr val="dk1"/>
                          </a:solidFill>
                          <a:effectLst/>
                          <a:latin typeface="+mn-lt"/>
                          <a:ea typeface="+mn-ea"/>
                          <a:cs typeface="+mn-cs"/>
                        </a:rPr>
                        <a:t>supports </a:t>
                      </a:r>
                      <a:r>
                        <a:rPr lang="en-US" sz="1400" kern="1200" dirty="0">
                          <a:solidFill>
                            <a:schemeClr val="dk1"/>
                          </a:solidFill>
                          <a:effectLst/>
                          <a:latin typeface="+mn-lt"/>
                          <a:ea typeface="+mn-ea"/>
                          <a:cs typeface="+mn-cs"/>
                        </a:rPr>
                        <a:t>the c</a:t>
                      </a:r>
                      <a:r>
                        <a:rPr lang="en-US" altLang="en-GB" sz="1400" dirty="0">
                          <a:sym typeface="+mn-ea"/>
                        </a:rPr>
                        <a:t>apabilities to perceive and utilize the information of the surrounding environment and/or the objects within (e.g. shape, size, orientation, speed, location, distances or relative motion between objects, etc.) via NR RF signals</a:t>
                      </a:r>
                      <a:r>
                        <a:rPr lang="en-GB" sz="1400" dirty="0">
                          <a:sym typeface="+mn-ea"/>
                        </a:rPr>
                        <a:t>.</a:t>
                      </a:r>
                      <a:endParaRPr lang="en-US" sz="1400" kern="1200" dirty="0">
                        <a:solidFill>
                          <a:schemeClr val="dk1"/>
                        </a:solidFill>
                        <a:effectLst/>
                        <a:latin typeface="+mn-lt"/>
                        <a:ea typeface="+mn-ea"/>
                        <a:cs typeface="+mn-cs"/>
                      </a:endParaRPr>
                    </a:p>
                    <a:p>
                      <a:pPr marL="0" indent="0">
                        <a:buFont typeface="+mj-lt"/>
                        <a:buNone/>
                      </a:pPr>
                      <a:r>
                        <a:rPr lang="en-US" sz="1400" b="1" kern="1200" dirty="0" smtClean="0">
                          <a:solidFill>
                            <a:schemeClr val="dk1"/>
                          </a:solidFill>
                          <a:effectLst/>
                          <a:latin typeface="+mn-lt"/>
                          <a:ea typeface="+mn-ea"/>
                          <a:cs typeface="+mn-cs"/>
                        </a:rPr>
                        <a:t>Key </a:t>
                      </a:r>
                      <a:r>
                        <a:rPr lang="en-US" sz="1400" b="1" kern="1200" dirty="0">
                          <a:solidFill>
                            <a:schemeClr val="dk1"/>
                          </a:solidFill>
                          <a:effectLst/>
                          <a:latin typeface="+mn-lt"/>
                          <a:ea typeface="+mn-ea"/>
                          <a:cs typeface="+mn-cs"/>
                        </a:rPr>
                        <a:t>Work </a:t>
                      </a:r>
                      <a:r>
                        <a:rPr lang="en-US" sz="1400" b="1" kern="1200" dirty="0" smtClean="0">
                          <a:solidFill>
                            <a:schemeClr val="dk1"/>
                          </a:solidFill>
                          <a:effectLst/>
                          <a:latin typeface="+mn-lt"/>
                          <a:ea typeface="+mn-ea"/>
                          <a:cs typeface="+mn-cs"/>
                        </a:rPr>
                        <a:t>Tasks: </a:t>
                      </a:r>
                      <a:endParaRPr lang="en-US" sz="1400" b="1" kern="1200" dirty="0">
                        <a:solidFill>
                          <a:schemeClr val="dk1"/>
                        </a:solidFill>
                        <a:effectLst/>
                        <a:latin typeface="+mn-lt"/>
                        <a:ea typeface="+mn-ea"/>
                        <a:cs typeface="+mn-cs"/>
                      </a:endParaRPr>
                    </a:p>
                    <a:p>
                      <a:pPr marL="228600" indent="-228600">
                        <a:buFont typeface="+mj-lt"/>
                        <a:buAutoNum type="arabicPeriod"/>
                      </a:pPr>
                      <a:r>
                        <a:rPr lang="en-US" sz="1400" kern="1200" dirty="0">
                          <a:solidFill>
                            <a:schemeClr val="dk1"/>
                          </a:solidFill>
                          <a:effectLst/>
                          <a:latin typeface="+mn-lt"/>
                          <a:ea typeface="+mn-ea"/>
                          <a:cs typeface="+mn-cs"/>
                        </a:rPr>
                        <a:t>Overall architecture and function enhancement to support new sensing service. </a:t>
                      </a:r>
                    </a:p>
                    <a:p>
                      <a:pPr marL="228600" indent="-228600">
                        <a:buFont typeface="+mj-lt"/>
                        <a:buAutoNum type="arabicPeriod"/>
                      </a:pPr>
                      <a:r>
                        <a:rPr lang="en-US" sz="1400" kern="1200" dirty="0">
                          <a:solidFill>
                            <a:schemeClr val="dk1"/>
                          </a:solidFill>
                          <a:effectLst/>
                          <a:latin typeface="+mn-lt"/>
                          <a:ea typeface="+mn-ea"/>
                          <a:cs typeface="+mn-cs"/>
                        </a:rPr>
                        <a:t>Basic functionality for Sensing service exposure, Discovery and selection of the sensing entities, Sensing control parameter generation and provisioning, related QoS/Policy enhancement, Handling of sensing data.</a:t>
                      </a:r>
                    </a:p>
                    <a:p>
                      <a:pPr marL="228600" indent="-228600">
                        <a:buFont typeface="+mj-lt"/>
                        <a:buAutoNum type="arabicPeriod"/>
                      </a:pPr>
                      <a:r>
                        <a:rPr lang="en-US" sz="1400" kern="1200" dirty="0">
                          <a:solidFill>
                            <a:schemeClr val="dk1"/>
                          </a:solidFill>
                          <a:effectLst/>
                          <a:latin typeface="+mn-lt"/>
                          <a:ea typeface="+mn-ea"/>
                          <a:cs typeface="+mn-cs"/>
                        </a:rPr>
                        <a:t>E2E signaling interactions to support sensing service including the sensing service initiation, sensing authorization, sensing control, and sensing data report, sensing service continuity.</a:t>
                      </a:r>
                    </a:p>
                    <a:p>
                      <a:pPr marL="228600" indent="-228600">
                        <a:buFont typeface="+mj-lt"/>
                        <a:buAutoNum type="arabicPeriod"/>
                      </a:pPr>
                      <a:r>
                        <a:rPr lang="en-US" sz="1400" kern="1200" dirty="0" smtClean="0">
                          <a:solidFill>
                            <a:schemeClr val="dk1"/>
                          </a:solidFill>
                          <a:effectLst/>
                          <a:latin typeface="+mn-lt"/>
                          <a:ea typeface="+mn-ea"/>
                          <a:cs typeface="+mn-cs"/>
                        </a:rPr>
                        <a:t>Aspects </a:t>
                      </a:r>
                      <a:r>
                        <a:rPr lang="en-US" sz="1400" kern="1200" dirty="0">
                          <a:solidFill>
                            <a:schemeClr val="dk1"/>
                          </a:solidFill>
                          <a:effectLst/>
                          <a:latin typeface="+mn-lt"/>
                          <a:ea typeface="+mn-ea"/>
                          <a:cs typeface="+mn-cs"/>
                        </a:rPr>
                        <a:t>involving secuity and privacy mechanism, </a:t>
                      </a:r>
                      <a:r>
                        <a:rPr lang="en-US" sz="1400" kern="1200">
                          <a:solidFill>
                            <a:schemeClr val="dk1"/>
                          </a:solidFill>
                          <a:effectLst/>
                          <a:latin typeface="+mn-lt"/>
                          <a:ea typeface="+mn-ea"/>
                          <a:cs typeface="+mn-cs"/>
                        </a:rPr>
                        <a:t>charging </a:t>
                      </a:r>
                      <a:r>
                        <a:rPr lang="en-US" sz="1400" kern="1200" smtClean="0">
                          <a:solidFill>
                            <a:schemeClr val="dk1"/>
                          </a:solidFill>
                          <a:effectLst/>
                          <a:latin typeface="+mn-lt"/>
                          <a:ea typeface="+mn-ea"/>
                          <a:cs typeface="+mn-cs"/>
                        </a:rPr>
                        <a:t>and </a:t>
                      </a:r>
                      <a:r>
                        <a:rPr lang="en-US" sz="1400" kern="1200" dirty="0">
                          <a:solidFill>
                            <a:schemeClr val="dk1"/>
                          </a:solidFill>
                          <a:effectLst/>
                          <a:latin typeface="+mn-lt"/>
                          <a:ea typeface="+mn-ea"/>
                          <a:cs typeface="+mn-cs"/>
                        </a:rPr>
                        <a:t>non-3GPP sensing.</a:t>
                      </a:r>
                    </a:p>
                  </a:txBody>
                  <a:tcPr/>
                </a:tc>
                <a:tc>
                  <a:txBody>
                    <a:bodyPr/>
                    <a:lstStyle/>
                    <a:p>
                      <a:r>
                        <a:rPr lang="en-US" sz="1200" dirty="0"/>
                        <a:t>Yes</a:t>
                      </a:r>
                    </a:p>
                    <a:p>
                      <a:r>
                        <a:rPr lang="en-US" sz="1200" dirty="0"/>
                        <a:t>TR 22.837</a:t>
                      </a:r>
                    </a:p>
                    <a:p>
                      <a:r>
                        <a:rPr lang="en-US" sz="1200" dirty="0"/>
                        <a:t>TS 22.261</a:t>
                      </a:r>
                      <a:endParaRPr lang="en-US" sz="1200" dirty="0">
                        <a:solidFill>
                          <a:srgbClr val="FF0000"/>
                        </a:solidFill>
                      </a:endParaRPr>
                    </a:p>
                  </a:txBody>
                  <a:tcPr/>
                </a:tc>
                <a:tc>
                  <a:txBody>
                    <a:bodyPr/>
                    <a:lstStyle/>
                    <a:p>
                      <a:r>
                        <a:rPr lang="en-US" sz="1200" dirty="0"/>
                        <a:t>SA2</a:t>
                      </a:r>
                    </a:p>
                  </a:txBody>
                  <a:tcPr/>
                </a:tc>
                <a:tc>
                  <a:txBody>
                    <a:bodyPr/>
                    <a:lstStyle/>
                    <a:p>
                      <a:r>
                        <a:rPr lang="en-US" sz="1200" dirty="0" smtClean="0"/>
                        <a:t>Yes</a:t>
                      </a:r>
                      <a:endParaRPr lang="en-US" sz="1200" dirty="0">
                        <a:solidFill>
                          <a:schemeClr val="tx1"/>
                        </a:solidFill>
                      </a:endParaRPr>
                    </a:p>
                  </a:txBody>
                  <a:tcPr/>
                </a:tc>
                <a:tc>
                  <a:txBody>
                    <a:bodyPr/>
                    <a:lstStyle/>
                    <a:p>
                      <a:r>
                        <a:rPr lang="en-US" sz="1200" dirty="0"/>
                        <a:t>SA3 for security, SA5 for charging</a:t>
                      </a:r>
                    </a:p>
                  </a:txBody>
                  <a:tcPr/>
                </a:tc>
                <a:extLst>
                  <a:ext uri="{0D108BD9-81ED-4DB2-BD59-A6C34878D82A}">
                    <a16:rowId xmlns:a16="http://schemas.microsoft.com/office/drawing/2014/main" val="10001"/>
                  </a:ext>
                </a:extLst>
              </a:tr>
            </a:tbl>
          </a:graphicData>
        </a:graphic>
      </p:graphicFrame>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zh-CN" dirty="0"/>
              <a:t>Deep Dive of </a:t>
            </a:r>
            <a:r>
              <a:rPr lang="en-US" altLang="zh-CN" dirty="0" smtClean="0"/>
              <a:t>5 </a:t>
            </a:r>
            <a:r>
              <a:rPr lang="en-GB" altLang="en-US" dirty="0"/>
              <a:t>Rel-19 </a:t>
            </a:r>
            <a:r>
              <a:rPr lang="en-US" altLang="zh-CN" dirty="0"/>
              <a:t>Topics</a:t>
            </a:r>
          </a:p>
        </p:txBody>
      </p:sp>
      <p:graphicFrame>
        <p:nvGraphicFramePr>
          <p:cNvPr id="2" name="Table 2"/>
          <p:cNvGraphicFramePr>
            <a:graphicFrameLocks noGrp="1"/>
          </p:cNvGraphicFramePr>
          <p:nvPr>
            <p:ph idx="1"/>
            <p:extLst>
              <p:ext uri="{D42A27DB-BD31-4B8C-83A1-F6EECF244321}">
                <p14:modId xmlns:p14="http://schemas.microsoft.com/office/powerpoint/2010/main" val="2749383544"/>
              </p:ext>
            </p:extLst>
          </p:nvPr>
        </p:nvGraphicFramePr>
        <p:xfrm>
          <a:off x="71438" y="1419225"/>
          <a:ext cx="12049124" cy="5227320"/>
        </p:xfrm>
        <a:graphic>
          <a:graphicData uri="http://schemas.openxmlformats.org/drawingml/2006/table">
            <a:tbl>
              <a:tblPr firstRow="1" bandRow="1">
                <a:tableStyleId>{5C22544A-7EE6-4342-B048-85BDC9FD1C3A}</a:tableStyleId>
              </a:tblPr>
              <a:tblGrid>
                <a:gridCol w="390524">
                  <a:extLst>
                    <a:ext uri="{9D8B030D-6E8A-4147-A177-3AD203B41FA5}">
                      <a16:colId xmlns:a16="http://schemas.microsoft.com/office/drawing/2014/main" val="20000"/>
                    </a:ext>
                  </a:extLst>
                </a:gridCol>
                <a:gridCol w="1200150">
                  <a:extLst>
                    <a:ext uri="{9D8B030D-6E8A-4147-A177-3AD203B41FA5}">
                      <a16:colId xmlns:a16="http://schemas.microsoft.com/office/drawing/2014/main" val="20001"/>
                    </a:ext>
                  </a:extLst>
                </a:gridCol>
                <a:gridCol w="7550717">
                  <a:extLst>
                    <a:ext uri="{9D8B030D-6E8A-4147-A177-3AD203B41FA5}">
                      <a16:colId xmlns:a16="http://schemas.microsoft.com/office/drawing/2014/main" val="20002"/>
                    </a:ext>
                  </a:extLst>
                </a:gridCol>
                <a:gridCol w="783658">
                  <a:extLst>
                    <a:ext uri="{9D8B030D-6E8A-4147-A177-3AD203B41FA5}">
                      <a16:colId xmlns:a16="http://schemas.microsoft.com/office/drawing/2014/main" val="20003"/>
                    </a:ext>
                  </a:extLst>
                </a:gridCol>
                <a:gridCol w="638541">
                  <a:extLst>
                    <a:ext uri="{9D8B030D-6E8A-4147-A177-3AD203B41FA5}">
                      <a16:colId xmlns:a16="http://schemas.microsoft.com/office/drawing/2014/main" val="20004"/>
                    </a:ext>
                  </a:extLst>
                </a:gridCol>
                <a:gridCol w="655149">
                  <a:extLst>
                    <a:ext uri="{9D8B030D-6E8A-4147-A177-3AD203B41FA5}">
                      <a16:colId xmlns:a16="http://schemas.microsoft.com/office/drawing/2014/main" val="20005"/>
                    </a:ext>
                  </a:extLst>
                </a:gridCol>
                <a:gridCol w="830385">
                  <a:extLst>
                    <a:ext uri="{9D8B030D-6E8A-4147-A177-3AD203B41FA5}">
                      <a16:colId xmlns:a16="http://schemas.microsoft.com/office/drawing/2014/main" val="20006"/>
                    </a:ext>
                  </a:extLst>
                </a:gridCol>
              </a:tblGrid>
              <a:tr h="578331">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1100" dirty="0"/>
                        <a:t>Related Stage-1 </a:t>
                      </a:r>
                      <a:r>
                        <a:rPr lang="en-US" sz="1100" dirty="0" smtClean="0"/>
                        <a:t>SI/WI</a:t>
                      </a:r>
                      <a:endParaRPr lang="en-US" sz="1100" dirty="0"/>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10000"/>
                  </a:ext>
                </a:extLst>
              </a:tr>
              <a:tr h="1393927">
                <a:tc>
                  <a:txBody>
                    <a:bodyPr/>
                    <a:lstStyle/>
                    <a:p>
                      <a:r>
                        <a:rPr lang="en-US" sz="1100" dirty="0" smtClean="0"/>
                        <a:t>3</a:t>
                      </a:r>
                      <a:endParaRPr lang="en-US" sz="1100" dirty="0"/>
                    </a:p>
                  </a:txBody>
                  <a:tcPr/>
                </a:tc>
                <a:tc>
                  <a:txBody>
                    <a:bodyPr/>
                    <a:lstStyle/>
                    <a:p>
                      <a:r>
                        <a:rPr lang="en-GB" altLang="zh-CN" sz="1100" b="1" kern="1200" dirty="0" smtClean="0">
                          <a:solidFill>
                            <a:schemeClr val="dk1"/>
                          </a:solidFill>
                          <a:latin typeface="+mn-lt"/>
                          <a:ea typeface="+mn-ea"/>
                          <a:cs typeface="+mn-cs"/>
                        </a:rPr>
                        <a:t>System architecture for next generation real time communication services phase </a:t>
                      </a:r>
                      <a:r>
                        <a:rPr lang="en-GB" altLang="zh-CN" sz="1100" b="1" kern="1200" dirty="0" smtClean="0">
                          <a:solidFill>
                            <a:schemeClr val="dk1"/>
                          </a:solidFill>
                          <a:latin typeface="+mn-lt"/>
                          <a:ea typeface="+mn-ea"/>
                          <a:cs typeface="+mn-cs"/>
                        </a:rPr>
                        <a:t>2</a:t>
                      </a:r>
                      <a:endParaRPr lang="en-US" altLang="zh-CN" sz="1100" b="1" kern="1200" dirty="0" smtClean="0">
                        <a:solidFill>
                          <a:schemeClr val="dk1"/>
                        </a:solidFill>
                        <a:latin typeface="+mn-lt"/>
                        <a:ea typeface="+mn-ea"/>
                        <a:cs typeface="+mn-cs"/>
                      </a:endParaRPr>
                    </a:p>
                  </a:txBody>
                  <a:tcPr/>
                </a:tc>
                <a:tc>
                  <a:txBody>
                    <a:bodyPr/>
                    <a:lstStyle/>
                    <a:p>
                      <a:pPr marL="0" indent="0">
                        <a:buFont typeface="+mj-lt"/>
                        <a:buNone/>
                      </a:pPr>
                      <a:r>
                        <a:rPr lang="en-US" sz="1100" kern="1200" dirty="0" smtClean="0">
                          <a:solidFill>
                            <a:schemeClr val="dk1"/>
                          </a:solidFill>
                          <a:effectLst/>
                          <a:latin typeface="+mn-lt"/>
                          <a:ea typeface="+mn-ea"/>
                          <a:cs typeface="+mn-cs"/>
                        </a:rPr>
                        <a:t>study the enhancement to the IMS network architecture, interfaces and procedures for the next generation real time communication services requirements on phase 2.</a:t>
                      </a:r>
                    </a:p>
                    <a:p>
                      <a:pPr marL="0" indent="0">
                        <a:buFont typeface="+mj-lt"/>
                        <a:buNone/>
                      </a:pPr>
                      <a:r>
                        <a:rPr lang="en-US" sz="1100" b="1" kern="1200" dirty="0" smtClean="0">
                          <a:solidFill>
                            <a:schemeClr val="dk1"/>
                          </a:solidFill>
                          <a:effectLst/>
                          <a:latin typeface="+mn-lt"/>
                          <a:ea typeface="+mn-ea"/>
                          <a:cs typeface="+mn-cs"/>
                        </a:rPr>
                        <a:t>Key </a:t>
                      </a:r>
                      <a:r>
                        <a:rPr lang="en-US" sz="1100" b="1" kern="1200" dirty="0">
                          <a:solidFill>
                            <a:schemeClr val="dk1"/>
                          </a:solidFill>
                          <a:effectLst/>
                          <a:latin typeface="+mn-lt"/>
                          <a:ea typeface="+mn-ea"/>
                          <a:cs typeface="+mn-cs"/>
                        </a:rPr>
                        <a:t>Work </a:t>
                      </a:r>
                      <a:r>
                        <a:rPr lang="en-US" sz="1100" b="1" kern="1200" dirty="0" smtClean="0">
                          <a:solidFill>
                            <a:schemeClr val="dk1"/>
                          </a:solidFill>
                          <a:effectLst/>
                          <a:latin typeface="+mn-lt"/>
                          <a:ea typeface="+mn-ea"/>
                          <a:cs typeface="+mn-cs"/>
                        </a:rPr>
                        <a:t>Tasks </a:t>
                      </a:r>
                      <a:endParaRPr lang="en-US" sz="1100" b="1" kern="1200" dirty="0">
                        <a:solidFill>
                          <a:schemeClr val="dk1"/>
                        </a:solidFill>
                        <a:effectLst/>
                        <a:latin typeface="+mn-lt"/>
                        <a:ea typeface="+mn-ea"/>
                        <a:cs typeface="+mn-cs"/>
                      </a:endParaRPr>
                    </a:p>
                    <a:p>
                      <a:pPr marL="228600" indent="-228600">
                        <a:buFont typeface="+mj-lt"/>
                        <a:buAutoNum type="arabicPeriod"/>
                      </a:pPr>
                      <a:r>
                        <a:rPr lang="en-US" sz="1100" kern="1200" dirty="0" smtClean="0">
                          <a:solidFill>
                            <a:schemeClr val="dk1"/>
                          </a:solidFill>
                          <a:effectLst/>
                          <a:latin typeface="+mn-lt"/>
                          <a:ea typeface="+mn-ea"/>
                          <a:cs typeface="+mn-cs"/>
                        </a:rPr>
                        <a:t>Overall architecture and function enhancement to support new sensing service. </a:t>
                      </a:r>
                    </a:p>
                    <a:p>
                      <a:pPr marL="228600" indent="-228600">
                        <a:buFont typeface="+mj-lt"/>
                        <a:buAutoNum type="arabicPeriod"/>
                      </a:pPr>
                      <a:r>
                        <a:rPr lang="en-US" sz="1100" kern="1200" dirty="0" smtClean="0">
                          <a:solidFill>
                            <a:schemeClr val="dk1"/>
                          </a:solidFill>
                          <a:effectLst/>
                          <a:latin typeface="+mn-lt"/>
                          <a:ea typeface="+mn-ea"/>
                          <a:cs typeface="+mn-cs"/>
                        </a:rPr>
                        <a:t>IMS related services enhancements, including supporting standalone data channel, third party ID etc.</a:t>
                      </a:r>
                    </a:p>
                    <a:p>
                      <a:pPr marL="228600" indent="-228600">
                        <a:buFont typeface="+mj-lt"/>
                        <a:buAutoNum type="arabicPeriod"/>
                      </a:pPr>
                      <a:r>
                        <a:rPr lang="en-US" sz="1100" kern="1200" dirty="0" smtClean="0">
                          <a:solidFill>
                            <a:schemeClr val="dk1"/>
                          </a:solidFill>
                          <a:effectLst/>
                          <a:latin typeface="+mn-lt"/>
                          <a:ea typeface="+mn-ea"/>
                          <a:cs typeface="+mn-cs"/>
                        </a:rPr>
                        <a:t>Interworking, LBO roaming and Data off for data channel applications</a:t>
                      </a:r>
                    </a:p>
                    <a:p>
                      <a:pPr marL="228600" indent="-228600">
                        <a:buFont typeface="+mj-lt"/>
                        <a:buAutoNum type="arabicPeriod"/>
                      </a:pPr>
                      <a:r>
                        <a:rPr lang="en-US" sz="1100" kern="1200" dirty="0" smtClean="0">
                          <a:solidFill>
                            <a:schemeClr val="dk1"/>
                          </a:solidFill>
                          <a:effectLst/>
                          <a:latin typeface="+mn-lt"/>
                          <a:ea typeface="+mn-ea"/>
                          <a:cs typeface="+mn-cs"/>
                        </a:rPr>
                        <a:t>Exposure of IMS real-time communication capabilities</a:t>
                      </a:r>
                    </a:p>
                    <a:p>
                      <a:pPr marL="228600" indent="-228600">
                        <a:buFont typeface="+mj-lt"/>
                        <a:buAutoNum type="arabicPeriod"/>
                      </a:pPr>
                      <a:r>
                        <a:rPr lang="en-US" sz="1100" kern="1200" dirty="0" smtClean="0">
                          <a:solidFill>
                            <a:schemeClr val="dk1"/>
                          </a:solidFill>
                          <a:effectLst/>
                          <a:latin typeface="+mn-lt"/>
                          <a:ea typeface="+mn-ea"/>
                          <a:cs typeface="+mn-cs"/>
                        </a:rPr>
                        <a:t>SBA enhancements</a:t>
                      </a:r>
                      <a:r>
                        <a:rPr lang="en-US" sz="1100" kern="1200" baseline="0" dirty="0" smtClean="0">
                          <a:solidFill>
                            <a:schemeClr val="dk1"/>
                          </a:solidFill>
                          <a:effectLst/>
                          <a:latin typeface="+mn-lt"/>
                          <a:ea typeface="+mn-ea"/>
                          <a:cs typeface="+mn-cs"/>
                        </a:rPr>
                        <a:t> on CSCF service registration and discovery, service based media plane </a:t>
                      </a:r>
                      <a:endParaRPr lang="en-US" sz="1100" kern="1200" dirty="0" smtClean="0">
                        <a:solidFill>
                          <a:schemeClr val="dk1"/>
                        </a:solidFill>
                        <a:effectLst/>
                        <a:latin typeface="+mn-lt"/>
                        <a:ea typeface="+mn-ea"/>
                        <a:cs typeface="+mn-cs"/>
                      </a:endParaRPr>
                    </a:p>
                  </a:txBody>
                  <a:tcPr/>
                </a:tc>
                <a:tc>
                  <a:txBody>
                    <a:bodyPr/>
                    <a:lstStyle/>
                    <a:p>
                      <a:r>
                        <a:rPr lang="en-US" sz="1100" dirty="0" smtClean="0"/>
                        <a:t>Yes</a:t>
                      </a:r>
                    </a:p>
                    <a:p>
                      <a:r>
                        <a:rPr lang="en-US" sz="1100" dirty="0" smtClean="0"/>
                        <a:t> </a:t>
                      </a:r>
                      <a:r>
                        <a:rPr lang="en-US" sz="1100" dirty="0"/>
                        <a:t>TS </a:t>
                      </a:r>
                      <a:r>
                        <a:rPr lang="en-US" sz="1100" dirty="0" smtClean="0"/>
                        <a:t>22.261</a:t>
                      </a:r>
                      <a:endParaRPr lang="en-US" sz="1100" dirty="0"/>
                    </a:p>
                  </a:txBody>
                  <a:tcPr/>
                </a:tc>
                <a:tc>
                  <a:txBody>
                    <a:bodyPr/>
                    <a:lstStyle/>
                    <a:p>
                      <a:r>
                        <a:rPr lang="en-US" sz="1100" dirty="0"/>
                        <a:t>SA2</a:t>
                      </a:r>
                    </a:p>
                  </a:txBody>
                  <a:tcPr/>
                </a:tc>
                <a:tc>
                  <a:txBody>
                    <a:bodyPr/>
                    <a:lstStyle/>
                    <a:p>
                      <a:r>
                        <a:rPr lang="en-US" sz="1100" dirty="0" smtClean="0"/>
                        <a:t>No</a:t>
                      </a:r>
                      <a:endParaRPr lang="en-US" sz="1100" dirty="0"/>
                    </a:p>
                  </a:txBody>
                  <a:tcPr/>
                </a:tc>
                <a:tc>
                  <a:txBody>
                    <a:bodyPr/>
                    <a:lstStyle/>
                    <a:p>
                      <a:r>
                        <a:rPr lang="en-US" sz="1100" dirty="0"/>
                        <a:t>SA3 for security, SA5 for </a:t>
                      </a:r>
                      <a:r>
                        <a:rPr lang="en-US" sz="1100" dirty="0" smtClean="0"/>
                        <a:t>charging</a:t>
                      </a:r>
                    </a:p>
                    <a:p>
                      <a:r>
                        <a:rPr lang="en-US" sz="1100" dirty="0" smtClean="0"/>
                        <a:t>SA4 for media</a:t>
                      </a:r>
                      <a:endParaRPr lang="en-US" sz="1100" dirty="0"/>
                    </a:p>
                  </a:txBody>
                  <a:tcPr/>
                </a:tc>
                <a:extLst>
                  <a:ext uri="{0D108BD9-81ED-4DB2-BD59-A6C34878D82A}">
                    <a16:rowId xmlns:a16="http://schemas.microsoft.com/office/drawing/2014/main" val="10002"/>
                  </a:ext>
                </a:extLst>
              </a:tr>
              <a:tr h="1557046">
                <a:tc>
                  <a:txBody>
                    <a:bodyPr/>
                    <a:lstStyle/>
                    <a:p>
                      <a:r>
                        <a:rPr lang="en-US" sz="1100" dirty="0" smtClean="0"/>
                        <a:t>4</a:t>
                      </a:r>
                      <a:endParaRPr lang="en-US" sz="1100" dirty="0"/>
                    </a:p>
                  </a:txBody>
                  <a:tcPr/>
                </a:tc>
                <a:tc>
                  <a:txBody>
                    <a:bodyPr/>
                    <a:lstStyle/>
                    <a:p>
                      <a:r>
                        <a:rPr lang="en-US" sz="1100" b="1" dirty="0">
                          <a:sym typeface="+mn-ea"/>
                        </a:rPr>
                        <a:t>Artificial Intelligence (AI)/Machine Learning (ML) for 5GS Service to enable 5GC and Air interface </a:t>
                      </a:r>
                      <a:r>
                        <a:rPr lang="en-US" sz="1100" b="1" dirty="0" smtClean="0">
                          <a:sym typeface="+mn-ea"/>
                        </a:rPr>
                        <a:t>Intelligence</a:t>
                      </a:r>
                      <a:endParaRPr lang="en-US" sz="1100" b="1" dirty="0">
                        <a:sym typeface="+mn-ea"/>
                      </a:endParaRPr>
                    </a:p>
                  </a:txBody>
                  <a:tcPr/>
                </a:tc>
                <a:tc>
                  <a:txBody>
                    <a:bodyPr/>
                    <a:lstStyle/>
                    <a:p>
                      <a:r>
                        <a:rPr lang="en-US" sz="1100" dirty="0" smtClean="0"/>
                        <a:t>Up </a:t>
                      </a:r>
                      <a:r>
                        <a:rPr lang="en-US" sz="1100" dirty="0"/>
                        <a:t>to now, </a:t>
                      </a:r>
                      <a:r>
                        <a:rPr lang="en-US" sz="1100" dirty="0" smtClean="0"/>
                        <a:t>3</a:t>
                      </a:r>
                      <a:r>
                        <a:rPr lang="en-US" altLang="zh-CN" sz="1100" dirty="0" smtClean="0"/>
                        <a:t>GPP in</a:t>
                      </a:r>
                      <a:r>
                        <a:rPr lang="en-US" sz="1100" dirty="0" smtClean="0"/>
                        <a:t> RAN </a:t>
                      </a:r>
                      <a:r>
                        <a:rPr lang="en-US" altLang="zh-CN" sz="1100" dirty="0" smtClean="0"/>
                        <a:t>and </a:t>
                      </a:r>
                      <a:r>
                        <a:rPr lang="en-US" sz="1100" dirty="0" smtClean="0"/>
                        <a:t>SA2  WGs has </a:t>
                      </a:r>
                      <a:r>
                        <a:rPr lang="en-US" sz="1100" dirty="0"/>
                        <a:t>studied and/or specified </a:t>
                      </a:r>
                      <a:r>
                        <a:rPr lang="en-US" sz="1100" dirty="0" smtClean="0"/>
                        <a:t>AI-enabled </a:t>
                      </a:r>
                      <a:r>
                        <a:rPr lang="en-US" sz="1100" dirty="0"/>
                        <a:t>network architecture and leverage Artificial Intelligence (AI)/Machine Learning (ML)  to enable 5GC and Air interface Intelligence in terms of data collection, ML model training, analytics inference, and closed-loop procedures by consuming data analytics, etc.</a:t>
                      </a:r>
                    </a:p>
                    <a:p>
                      <a:pPr marL="0" indent="0">
                        <a:buFont typeface="+mj-lt"/>
                        <a:buNone/>
                      </a:pPr>
                      <a:r>
                        <a:rPr lang="en-US" sz="1100" b="1" dirty="0" smtClean="0">
                          <a:effectLst/>
                          <a:sym typeface="+mn-ea"/>
                        </a:rPr>
                        <a:t>Key </a:t>
                      </a:r>
                      <a:r>
                        <a:rPr lang="en-US" sz="1100" b="1" dirty="0">
                          <a:effectLst/>
                          <a:sym typeface="+mn-ea"/>
                        </a:rPr>
                        <a:t>Work </a:t>
                      </a:r>
                      <a:r>
                        <a:rPr lang="en-US" sz="1100" b="1" dirty="0" smtClean="0">
                          <a:effectLst/>
                          <a:sym typeface="+mn-ea"/>
                        </a:rPr>
                        <a:t>Tasks:</a:t>
                      </a:r>
                      <a:endParaRPr lang="en-US" sz="1100" b="1" kern="1200" dirty="0">
                        <a:solidFill>
                          <a:schemeClr val="dk1"/>
                        </a:solidFill>
                        <a:effectLst/>
                        <a:latin typeface="+mn-lt"/>
                        <a:ea typeface="+mn-ea"/>
                        <a:cs typeface="+mn-cs"/>
                      </a:endParaRPr>
                    </a:p>
                    <a:p>
                      <a:pPr marL="228600" indent="-228600">
                        <a:buFont typeface="+mj-lt"/>
                        <a:buAutoNum type="arabicPeriod"/>
                      </a:pPr>
                      <a:r>
                        <a:rPr lang="en-US" sz="1100" dirty="0">
                          <a:effectLst/>
                          <a:sym typeface="+mn-ea"/>
                        </a:rPr>
                        <a:t>AI/ML enabled Use Case(s) of 5GS Service: Detection/prevention/mitigation of signalling storm, NWDAF assisted energy saving and NWDAF assisted policy recommendation. </a:t>
                      </a:r>
                      <a:endParaRPr lang="en-US" sz="1100" kern="1200" dirty="0">
                        <a:solidFill>
                          <a:schemeClr val="dk1"/>
                        </a:solidFill>
                        <a:effectLst/>
                        <a:latin typeface="+mn-lt"/>
                        <a:ea typeface="+mn-ea"/>
                        <a:cs typeface="+mn-cs"/>
                      </a:endParaRPr>
                    </a:p>
                    <a:p>
                      <a:pPr marL="228600" indent="-228600">
                        <a:buFont typeface="+mj-lt"/>
                        <a:buAutoNum type="arabicPeriod"/>
                      </a:pPr>
                      <a:r>
                        <a:rPr lang="en-US" sz="1100" dirty="0">
                          <a:effectLst/>
                          <a:sym typeface="+mn-ea"/>
                        </a:rPr>
                        <a:t>Leveraging AI/ML technologies of 5GS AIML Service: Study whether and how to enhance architecture to support vertical federal learning, online learning and enforcement learning in the 5GC. </a:t>
                      </a:r>
                      <a:endParaRPr lang="en-US" sz="1100" kern="1200" dirty="0">
                        <a:solidFill>
                          <a:schemeClr val="dk1"/>
                        </a:solidFill>
                        <a:effectLst/>
                        <a:latin typeface="+mn-lt"/>
                        <a:ea typeface="+mn-ea"/>
                        <a:cs typeface="+mn-cs"/>
                      </a:endParaRPr>
                    </a:p>
                    <a:p>
                      <a:pPr marL="228600" indent="-228600">
                        <a:buFont typeface="+mj-lt"/>
                        <a:buAutoNum type="arabicPeriod"/>
                      </a:pPr>
                      <a:r>
                        <a:rPr lang="en-US" sz="1100" dirty="0">
                          <a:effectLst/>
                          <a:sym typeface="+mn-ea"/>
                        </a:rPr>
                        <a:t>Support for AI/ML for air interface </a:t>
                      </a:r>
                    </a:p>
                  </a:txBody>
                  <a:tcPr/>
                </a:tc>
                <a:tc>
                  <a:txBody>
                    <a:bodyPr/>
                    <a:lstStyle/>
                    <a:p>
                      <a:r>
                        <a:rPr lang="en-US" sz="1100" dirty="0" smtClean="0"/>
                        <a:t>No</a:t>
                      </a:r>
                      <a:endParaRPr lang="en-US" sz="1100" dirty="0"/>
                    </a:p>
                  </a:txBody>
                  <a:tcPr/>
                </a:tc>
                <a:tc>
                  <a:txBody>
                    <a:bodyPr/>
                    <a:lstStyle/>
                    <a:p>
                      <a:r>
                        <a:rPr lang="en-US" sz="1100" dirty="0"/>
                        <a:t>SA2</a:t>
                      </a:r>
                    </a:p>
                  </a:txBody>
                  <a:tcPr/>
                </a:tc>
                <a:tc>
                  <a:txBody>
                    <a:bodyPr/>
                    <a:lstStyle/>
                    <a:p>
                      <a:r>
                        <a:rPr lang="en-US" sz="1100" dirty="0" smtClean="0"/>
                        <a:t>Yes</a:t>
                      </a:r>
                      <a:endParaRPr lang="en-US" sz="1100" dirty="0"/>
                    </a:p>
                  </a:txBody>
                  <a:tcPr/>
                </a:tc>
                <a:tc>
                  <a:txBody>
                    <a:bodyPr/>
                    <a:lstStyle/>
                    <a:p>
                      <a:r>
                        <a:rPr lang="en-US" sz="1100" dirty="0">
                          <a:sym typeface="+mn-ea"/>
                        </a:rPr>
                        <a:t>SA3 for security</a:t>
                      </a:r>
                    </a:p>
                  </a:txBody>
                  <a:tcPr/>
                </a:tc>
                <a:extLst>
                  <a:ext uri="{0D108BD9-81ED-4DB2-BD59-A6C34878D82A}">
                    <a16:rowId xmlns:a16="http://schemas.microsoft.com/office/drawing/2014/main" val="1070549896"/>
                  </a:ext>
                </a:extLst>
              </a:tr>
              <a:tr h="1557046">
                <a:tc>
                  <a:txBody>
                    <a:bodyPr/>
                    <a:lstStyle/>
                    <a:p>
                      <a:r>
                        <a:rPr lang="en-US" sz="1100" smtClean="0"/>
                        <a:t>5</a:t>
                      </a:r>
                      <a:endParaRPr lang="en-US" sz="1100" dirty="0"/>
                    </a:p>
                  </a:txBody>
                  <a:tcPr/>
                </a:tc>
                <a:tc>
                  <a:txBody>
                    <a:bodyPr/>
                    <a:lstStyle/>
                    <a:p>
                      <a:pPr marL="0" indent="0">
                        <a:buNone/>
                      </a:pPr>
                      <a:r>
                        <a:rPr lang="en-US" altLang="zh-CN" sz="1100" b="1" noProof="0" dirty="0" smtClean="0">
                          <a:solidFill>
                            <a:schemeClr val="tx2">
                              <a:lumMod val="50000"/>
                            </a:schemeClr>
                          </a:solidFill>
                          <a:latin typeface="Calibri" panose="020F0502020204030204" pitchFamily="34" charset="0"/>
                          <a:cs typeface="Calibri" panose="020F0502020204030204" pitchFamily="34" charset="0"/>
                        </a:rPr>
                        <a:t>Architecture enhancement of supporting Energy Efficiency as service criteria</a:t>
                      </a:r>
                      <a:endParaRPr lang="en-GB" altLang="zh-CN" sz="1100" b="1" noProof="0" dirty="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pPr marL="0" indent="0" algn="just" hangingPunct="0">
                        <a:buNone/>
                      </a:pPr>
                      <a:r>
                        <a:rPr lang="en-US" altLang="zh-CN" sz="1100" i="0" noProof="0" dirty="0" smtClean="0">
                          <a:solidFill>
                            <a:schemeClr val="tx2">
                              <a:lumMod val="50000"/>
                            </a:schemeClr>
                          </a:solidFill>
                          <a:latin typeface="Calibri" panose="020F0502020204030204" pitchFamily="34" charset="0"/>
                          <a:cs typeface="Calibri" panose="020F0502020204030204" pitchFamily="34" charset="0"/>
                        </a:rPr>
                        <a:t>A</a:t>
                      </a:r>
                      <a:r>
                        <a:rPr lang="en-GB" altLang="zh-CN" sz="1100" i="0" noProof="0" dirty="0" err="1" smtClean="0">
                          <a:solidFill>
                            <a:schemeClr val="tx2">
                              <a:lumMod val="50000"/>
                            </a:schemeClr>
                          </a:solidFill>
                          <a:latin typeface="Calibri" panose="020F0502020204030204" pitchFamily="34" charset="0"/>
                          <a:cs typeface="Calibri" panose="020F0502020204030204" pitchFamily="34" charset="0"/>
                        </a:rPr>
                        <a:t>rchitecture</a:t>
                      </a:r>
                      <a:r>
                        <a:rPr lang="en-GB" altLang="zh-CN" sz="1100" i="0" noProof="0" dirty="0" smtClean="0">
                          <a:solidFill>
                            <a:schemeClr val="tx2">
                              <a:lumMod val="50000"/>
                            </a:schemeClr>
                          </a:solidFill>
                          <a:latin typeface="Calibri" panose="020F0502020204030204" pitchFamily="34" charset="0"/>
                          <a:cs typeface="Calibri" panose="020F0502020204030204" pitchFamily="34" charset="0"/>
                        </a:rPr>
                        <a:t> </a:t>
                      </a:r>
                      <a:r>
                        <a:rPr lang="en-GB" altLang="zh-CN" sz="1100" i="0" noProof="0" dirty="0" smtClean="0">
                          <a:solidFill>
                            <a:schemeClr val="tx2">
                              <a:lumMod val="50000"/>
                            </a:schemeClr>
                          </a:solidFill>
                          <a:latin typeface="Calibri" panose="020F0502020204030204" pitchFamily="34" charset="0"/>
                          <a:cs typeface="Calibri" panose="020F0502020204030204" pitchFamily="34" charset="0"/>
                        </a:rPr>
                        <a:t>enhancement of energy efficiency from systematic</a:t>
                      </a:r>
                      <a:r>
                        <a:rPr lang="en-GB" altLang="zh-CN" sz="1100" i="0" baseline="0" noProof="0" dirty="0" smtClean="0">
                          <a:solidFill>
                            <a:schemeClr val="tx2">
                              <a:lumMod val="50000"/>
                            </a:schemeClr>
                          </a:solidFill>
                          <a:latin typeface="Calibri" panose="020F0502020204030204" pitchFamily="34" charset="0"/>
                          <a:cs typeface="Calibri" panose="020F0502020204030204" pitchFamily="34" charset="0"/>
                        </a:rPr>
                        <a:t> perspective, follow </a:t>
                      </a:r>
                      <a:r>
                        <a:rPr lang="en-GB" altLang="zh-CN" sz="1100" i="0" baseline="0" noProof="0" dirty="0" smtClean="0">
                          <a:solidFill>
                            <a:schemeClr val="tx2">
                              <a:lumMod val="50000"/>
                            </a:schemeClr>
                          </a:solidFill>
                          <a:latin typeface="Calibri" panose="020F0502020204030204" pitchFamily="34" charset="0"/>
                          <a:cs typeface="Calibri" panose="020F0502020204030204" pitchFamily="34" charset="0"/>
                        </a:rPr>
                        <a:t>SA1 </a:t>
                      </a:r>
                      <a:r>
                        <a:rPr lang="en-GB" altLang="zh-CN" sz="1100" i="0" baseline="0" noProof="0" dirty="0" err="1" smtClean="0">
                          <a:solidFill>
                            <a:schemeClr val="tx2">
                              <a:lumMod val="50000"/>
                            </a:schemeClr>
                          </a:solidFill>
                          <a:latin typeface="Calibri" panose="020F0502020204030204" pitchFamily="34" charset="0"/>
                          <a:cs typeface="Calibri" panose="020F0502020204030204" pitchFamily="34" charset="0"/>
                        </a:rPr>
                        <a:t>EnergyServ</a:t>
                      </a:r>
                      <a:r>
                        <a:rPr lang="en-GB" altLang="zh-CN" sz="1100" i="0" baseline="0" noProof="0" dirty="0" smtClean="0">
                          <a:solidFill>
                            <a:schemeClr val="tx2">
                              <a:lumMod val="50000"/>
                            </a:schemeClr>
                          </a:solidFill>
                          <a:latin typeface="Calibri" panose="020F0502020204030204" pitchFamily="34" charset="0"/>
                          <a:cs typeface="Calibri" panose="020F0502020204030204" pitchFamily="34" charset="0"/>
                        </a:rPr>
                        <a:t> requirements</a:t>
                      </a:r>
                      <a:endParaRPr lang="en-GB" altLang="zh-CN" sz="1100" i="0" noProof="0" dirty="0" smtClean="0">
                        <a:solidFill>
                          <a:schemeClr val="tx2">
                            <a:lumMod val="50000"/>
                          </a:schemeClr>
                        </a:solidFill>
                        <a:latin typeface="Calibri" panose="020F0502020204030204" pitchFamily="34" charset="0"/>
                        <a:cs typeface="Calibri" panose="020F0502020204030204" pitchFamily="34" charset="0"/>
                      </a:endParaRPr>
                    </a:p>
                    <a:p>
                      <a:pPr marL="0" indent="0">
                        <a:buFont typeface="+mj-lt"/>
                        <a:buNone/>
                      </a:pPr>
                      <a:r>
                        <a:rPr lang="en-US" sz="1100" b="1" kern="1200" dirty="0" smtClean="0">
                          <a:solidFill>
                            <a:schemeClr val="dk1"/>
                          </a:solidFill>
                          <a:effectLst/>
                          <a:latin typeface="+mn-lt"/>
                          <a:ea typeface="+mn-ea"/>
                          <a:cs typeface="+mn-cs"/>
                        </a:rPr>
                        <a:t>Key Work </a:t>
                      </a:r>
                      <a:r>
                        <a:rPr lang="en-US" sz="1100" b="1" kern="1200" dirty="0" smtClean="0">
                          <a:solidFill>
                            <a:schemeClr val="dk1"/>
                          </a:solidFill>
                          <a:effectLst/>
                          <a:latin typeface="+mn-lt"/>
                          <a:ea typeface="+mn-ea"/>
                          <a:cs typeface="+mn-cs"/>
                        </a:rPr>
                        <a:t>Tasks- </a:t>
                      </a:r>
                      <a:endParaRPr lang="en-US" sz="1100" b="1" kern="1200" dirty="0" smtClean="0">
                        <a:solidFill>
                          <a:schemeClr val="dk1"/>
                        </a:solidFill>
                        <a:effectLst/>
                        <a:latin typeface="+mn-lt"/>
                        <a:ea typeface="+mn-ea"/>
                        <a:cs typeface="+mn-cs"/>
                      </a:endParaRPr>
                    </a:p>
                    <a:p>
                      <a:pPr marL="285750" indent="-285750" algn="just" hangingPunct="0">
                        <a:buFont typeface="Arial" panose="020B0604020202020204" pitchFamily="34" charset="0"/>
                        <a:buChar char="•"/>
                      </a:pPr>
                      <a:r>
                        <a:rPr lang="en-GB" altLang="zh-CN" sz="1100" i="0" noProof="0" dirty="0" smtClean="0">
                          <a:solidFill>
                            <a:schemeClr val="tx2">
                              <a:lumMod val="50000"/>
                            </a:schemeClr>
                          </a:solidFill>
                          <a:latin typeface="Calibri" panose="020F0502020204030204" pitchFamily="34" charset="0"/>
                          <a:cs typeface="Calibri" panose="020F0502020204030204" pitchFamily="34" charset="0"/>
                        </a:rPr>
                        <a:t>Enhancement on network exposure on energy related information (e.g. energy consumption on NF level, network slice level, network sharing condition, UE level, PDU </a:t>
                      </a:r>
                      <a:r>
                        <a:rPr lang="en-US" altLang="zh-CN" sz="1100" i="0" noProof="0" dirty="0" smtClean="0">
                          <a:solidFill>
                            <a:schemeClr val="tx2">
                              <a:lumMod val="50000"/>
                            </a:schemeClr>
                          </a:solidFill>
                          <a:latin typeface="Calibri" panose="020F0502020204030204" pitchFamily="34" charset="0"/>
                          <a:cs typeface="Calibri" panose="020F0502020204030204" pitchFamily="34" charset="0"/>
                        </a:rPr>
                        <a:t>session </a:t>
                      </a:r>
                      <a:r>
                        <a:rPr lang="en-GB" altLang="zh-CN" sz="1100" i="0" noProof="0" dirty="0" smtClean="0">
                          <a:solidFill>
                            <a:schemeClr val="tx2">
                              <a:lumMod val="50000"/>
                            </a:schemeClr>
                          </a:solidFill>
                          <a:latin typeface="Calibri" panose="020F0502020204030204" pitchFamily="34" charset="0"/>
                          <a:cs typeface="Calibri" panose="020F0502020204030204" pitchFamily="34" charset="0"/>
                        </a:rPr>
                        <a:t>level, etc.).</a:t>
                      </a:r>
                    </a:p>
                    <a:p>
                      <a:pPr marL="285750" indent="-285750" algn="just" hangingPunct="0">
                        <a:buFont typeface="Arial" panose="020B0604020202020204" pitchFamily="34" charset="0"/>
                        <a:buChar char="•"/>
                      </a:pPr>
                      <a:r>
                        <a:rPr lang="en-GB" altLang="zh-CN" sz="1100" i="0" noProof="0" dirty="0" smtClean="0">
                          <a:solidFill>
                            <a:schemeClr val="tx2">
                              <a:lumMod val="50000"/>
                            </a:schemeClr>
                          </a:solidFill>
                          <a:latin typeface="Calibri" panose="020F0502020204030204" pitchFamily="34" charset="0"/>
                          <a:cs typeface="Calibri" panose="020F0502020204030204" pitchFamily="34" charset="0"/>
                        </a:rPr>
                        <a:t>New NF for energy saving (e.g. energy consumption evaluation, energy usage adjustment for NF from CN aspect, energy saving related decision making).</a:t>
                      </a:r>
                    </a:p>
                    <a:p>
                      <a:pPr marL="285750" indent="-285750" algn="just" hangingPunct="0">
                        <a:buFont typeface="Arial" panose="020B0604020202020204" pitchFamily="34" charset="0"/>
                        <a:buChar char="•"/>
                      </a:pPr>
                      <a:r>
                        <a:rPr lang="en-GB" altLang="zh-CN" sz="1100" i="0" noProof="0" dirty="0" smtClean="0">
                          <a:solidFill>
                            <a:schemeClr val="tx2">
                              <a:lumMod val="50000"/>
                            </a:schemeClr>
                          </a:solidFill>
                          <a:latin typeface="Calibri" panose="020F0502020204030204" pitchFamily="34" charset="0"/>
                          <a:cs typeface="Calibri" panose="020F0502020204030204" pitchFamily="34" charset="0"/>
                        </a:rPr>
                        <a:t>Enhancement on </a:t>
                      </a:r>
                      <a:r>
                        <a:rPr lang="en-GB" altLang="zh-CN" sz="1100" i="0" noProof="0" dirty="0" err="1" smtClean="0">
                          <a:solidFill>
                            <a:schemeClr val="tx2">
                              <a:lumMod val="50000"/>
                            </a:schemeClr>
                          </a:solidFill>
                          <a:latin typeface="Calibri" panose="020F0502020204030204" pitchFamily="34" charset="0"/>
                          <a:cs typeface="Calibri" panose="020F0502020204030204" pitchFamily="34" charset="0"/>
                        </a:rPr>
                        <a:t>QoS</a:t>
                      </a:r>
                      <a:r>
                        <a:rPr lang="en-GB" altLang="zh-CN" sz="1100" i="0" noProof="0" dirty="0" smtClean="0">
                          <a:solidFill>
                            <a:schemeClr val="tx2">
                              <a:lumMod val="50000"/>
                            </a:schemeClr>
                          </a:solidFill>
                          <a:latin typeface="Calibri" panose="020F0502020204030204" pitchFamily="34" charset="0"/>
                          <a:cs typeface="Calibri" panose="020F0502020204030204" pitchFamily="34" charset="0"/>
                        </a:rPr>
                        <a:t> or SLA </a:t>
                      </a:r>
                      <a:r>
                        <a:rPr lang="en-US" altLang="zh-CN" sz="1100" i="0" noProof="0" dirty="0" smtClean="0">
                          <a:solidFill>
                            <a:schemeClr val="tx2">
                              <a:lumMod val="50000"/>
                            </a:schemeClr>
                          </a:solidFill>
                          <a:latin typeface="Calibri" panose="020F0502020204030204" pitchFamily="34" charset="0"/>
                          <a:cs typeface="Calibri" panose="020F0502020204030204" pitchFamily="34" charset="0"/>
                        </a:rPr>
                        <a:t>parameters</a:t>
                      </a:r>
                      <a:r>
                        <a:rPr lang="en-US" altLang="zh-CN" sz="1100" i="0" baseline="0" noProof="0" dirty="0" smtClean="0">
                          <a:solidFill>
                            <a:schemeClr val="tx2">
                              <a:lumMod val="50000"/>
                            </a:schemeClr>
                          </a:solidFill>
                          <a:latin typeface="Calibri" panose="020F0502020204030204" pitchFamily="34" charset="0"/>
                          <a:cs typeface="Calibri" panose="020F0502020204030204" pitchFamily="34" charset="0"/>
                        </a:rPr>
                        <a:t> </a:t>
                      </a:r>
                      <a:r>
                        <a:rPr lang="en-GB" altLang="zh-CN" sz="1100" i="0" noProof="0" dirty="0" smtClean="0">
                          <a:solidFill>
                            <a:schemeClr val="tx2">
                              <a:lumMod val="50000"/>
                            </a:schemeClr>
                          </a:solidFill>
                          <a:latin typeface="Calibri" panose="020F0502020204030204" pitchFamily="34" charset="0"/>
                          <a:cs typeface="Calibri" panose="020F0502020204030204" pitchFamily="34" charset="0"/>
                        </a:rPr>
                        <a:t>to involve EE related requirement.</a:t>
                      </a:r>
                    </a:p>
                    <a:p>
                      <a:pPr marL="285750" indent="-285750" algn="just" hangingPunct="0">
                        <a:buFont typeface="Arial" panose="020B0604020202020204" pitchFamily="34" charset="0"/>
                        <a:buChar char="•"/>
                      </a:pPr>
                      <a:r>
                        <a:rPr lang="en-GB" altLang="zh-CN" sz="1100" i="0" noProof="0" dirty="0" smtClean="0">
                          <a:solidFill>
                            <a:schemeClr val="tx2">
                              <a:lumMod val="50000"/>
                            </a:schemeClr>
                          </a:solidFill>
                          <a:latin typeface="Calibri" panose="020F0502020204030204" pitchFamily="34" charset="0"/>
                          <a:cs typeface="Calibri" panose="020F0502020204030204" pitchFamily="34" charset="0"/>
                        </a:rPr>
                        <a:t>Energy saving triggered network adjustment (e.g. User migration and traffic diversion, timely capacity expansion and reduction, Inter-slice de-routing, slice gating, etc</a:t>
                      </a:r>
                      <a:r>
                        <a:rPr lang="en-GB" altLang="zh-CN" sz="1100" i="0" noProof="0" dirty="0" smtClean="0">
                          <a:solidFill>
                            <a:schemeClr val="tx2">
                              <a:lumMod val="50000"/>
                            </a:schemeClr>
                          </a:solidFill>
                          <a:latin typeface="Calibri" panose="020F0502020204030204" pitchFamily="34" charset="0"/>
                          <a:cs typeface="Calibri" panose="020F0502020204030204" pitchFamily="34" charset="0"/>
                        </a:rPr>
                        <a:t>.)</a:t>
                      </a:r>
                      <a:endParaRPr lang="en-GB" altLang="zh-CN" sz="1100" i="0" noProof="0" dirty="0" smtClean="0">
                        <a:solidFill>
                          <a:schemeClr val="tx2">
                            <a:lumMod val="50000"/>
                          </a:schemeClr>
                        </a:solidFill>
                        <a:latin typeface="Calibri" panose="020F0502020204030204" pitchFamily="34" charset="0"/>
                        <a:cs typeface="Calibri" panose="020F0502020204030204" pitchFamily="34" charset="0"/>
                      </a:endParaRPr>
                    </a:p>
                  </a:txBody>
                  <a:tcPr/>
                </a:tc>
                <a:tc>
                  <a:txBody>
                    <a:bodyPr/>
                    <a:lstStyle/>
                    <a:p>
                      <a:r>
                        <a:rPr lang="en-US" sz="1100" dirty="0" smtClean="0"/>
                        <a:t>Yes</a:t>
                      </a:r>
                    </a:p>
                    <a:p>
                      <a:endParaRPr lang="en-US" sz="1100" dirty="0" smtClean="0"/>
                    </a:p>
                    <a:p>
                      <a:r>
                        <a:rPr lang="en-US" sz="1100" dirty="0" smtClean="0"/>
                        <a:t>TS 22.261</a:t>
                      </a:r>
                    </a:p>
                    <a:p>
                      <a:r>
                        <a:rPr lang="en-US" sz="1100" dirty="0" smtClean="0"/>
                        <a:t>TR</a:t>
                      </a:r>
                      <a:r>
                        <a:rPr lang="en-US" sz="1100" baseline="0" dirty="0" smtClean="0"/>
                        <a:t> 22.882 consolidation</a:t>
                      </a:r>
                      <a:endParaRPr lang="en-US" sz="1100" dirty="0"/>
                    </a:p>
                  </a:txBody>
                  <a:tcPr/>
                </a:tc>
                <a:tc>
                  <a:txBody>
                    <a:bodyPr/>
                    <a:lstStyle/>
                    <a:p>
                      <a:r>
                        <a:rPr lang="en-US" sz="1100" dirty="0" smtClean="0"/>
                        <a:t>SA2</a:t>
                      </a:r>
                      <a:endParaRPr lang="en-US" sz="1100" dirty="0"/>
                    </a:p>
                  </a:txBody>
                  <a:tcPr/>
                </a:tc>
                <a:tc>
                  <a:txBody>
                    <a:bodyPr/>
                    <a:lstStyle/>
                    <a:p>
                      <a:r>
                        <a:rPr lang="en-US" sz="1100" dirty="0" smtClean="0"/>
                        <a:t>Yes</a:t>
                      </a:r>
                      <a:endParaRPr lang="en-US" sz="1100" dirty="0"/>
                    </a:p>
                  </a:txBody>
                  <a:tcPr/>
                </a:tc>
                <a:tc>
                  <a:txBody>
                    <a:bodyPr/>
                    <a:lstStyle/>
                    <a:p>
                      <a:r>
                        <a:rPr lang="en-US" sz="1100" dirty="0"/>
                        <a:t>SA3 for security, SA5 </a:t>
                      </a:r>
                      <a:r>
                        <a:rPr lang="en-US" sz="1100" dirty="0" smtClean="0"/>
                        <a:t>for EE measurement and </a:t>
                      </a:r>
                      <a:r>
                        <a:rPr lang="en-US" sz="1100" dirty="0"/>
                        <a:t>charging</a:t>
                      </a:r>
                    </a:p>
                  </a:txBody>
                  <a:tcPr/>
                </a:tc>
                <a:extLst>
                  <a:ext uri="{0D108BD9-81ED-4DB2-BD59-A6C34878D82A}">
                    <a16:rowId xmlns:a16="http://schemas.microsoft.com/office/drawing/2014/main" val="10003"/>
                  </a:ext>
                </a:extLst>
              </a:tr>
            </a:tbl>
          </a:graphicData>
        </a:graphic>
      </p:graphicFrame>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97609" y="539931"/>
            <a:ext cx="11256191" cy="1150439"/>
          </a:xfrm>
        </p:spPr>
        <p:txBody>
          <a:bodyPr/>
          <a:lstStyle/>
          <a:p>
            <a:r>
              <a:rPr lang="en-GB" altLang="ko-KR" sz="4000" smtClean="0">
                <a:solidFill>
                  <a:schemeClr val="tx2">
                    <a:lumMod val="50000"/>
                  </a:schemeClr>
                </a:solidFill>
                <a:latin typeface="Calibri" panose="020F0502020204030204" pitchFamily="34" charset="0"/>
                <a:cs typeface="Calibri" panose="020F0502020204030204" pitchFamily="34" charset="0"/>
                <a:sym typeface="+mn-ea"/>
              </a:rPr>
              <a:t>XRM Ph2</a:t>
            </a:r>
            <a:endParaRPr lang="en-GB" altLang="en-US" sz="4000" dirty="0"/>
          </a:p>
        </p:txBody>
      </p:sp>
      <p:sp>
        <p:nvSpPr>
          <p:cNvPr id="7171" name="Content Placeholder 2"/>
          <p:cNvSpPr>
            <a:spLocks noGrp="1"/>
          </p:cNvSpPr>
          <p:nvPr>
            <p:ph idx="1"/>
          </p:nvPr>
        </p:nvSpPr>
        <p:spPr>
          <a:xfrm>
            <a:off x="97609" y="1736363"/>
            <a:ext cx="11894820" cy="4559935"/>
          </a:xfrm>
        </p:spPr>
        <p:txBody>
          <a:bodyPr/>
          <a:lstStyle/>
          <a:p>
            <a:r>
              <a:rPr lang="en-US" altLang="en-US" sz="1800" b="1" smtClean="0"/>
              <a:t>Scenarios and Motivation</a:t>
            </a:r>
            <a:endParaRPr lang="en-US" altLang="en-US" sz="1800" b="1" dirty="0"/>
          </a:p>
          <a:p>
            <a:pPr lvl="1">
              <a:lnSpc>
                <a:spcPct val="100000"/>
              </a:lnSpc>
              <a:spcBef>
                <a:spcPts val="600"/>
              </a:spcBef>
              <a:buClrTx/>
              <a:buBlip>
                <a:blip r:embed="rId2"/>
              </a:buBlip>
            </a:pPr>
            <a:r>
              <a:rPr lang="en-US" altLang="zh-CN" sz="1400" smtClean="0">
                <a:sym typeface="+mn-ea"/>
              </a:rPr>
              <a:t>Further enhancement based on R18 PDU set handling mechanism</a:t>
            </a:r>
          </a:p>
          <a:p>
            <a:pPr lvl="1">
              <a:lnSpc>
                <a:spcPct val="100000"/>
              </a:lnSpc>
              <a:spcBef>
                <a:spcPts val="600"/>
              </a:spcBef>
              <a:buClrTx/>
              <a:buBlip>
                <a:blip r:embed="rId2"/>
              </a:buBlip>
            </a:pPr>
            <a:r>
              <a:rPr lang="en-US" altLang="zh-CN" sz="1400" smtClean="0">
                <a:sym typeface="+mn-ea"/>
              </a:rPr>
              <a:t>Tethered UE, non-3GPP access scenarios exist in real network, the enhanced QoS control/PDU set QoS control/L4S should be considered. </a:t>
            </a:r>
          </a:p>
          <a:p>
            <a:pPr lvl="1">
              <a:lnSpc>
                <a:spcPct val="100000"/>
              </a:lnSpc>
              <a:spcBef>
                <a:spcPts val="600"/>
              </a:spcBef>
              <a:buClrTx/>
              <a:buBlip>
                <a:blip r:embed="rId2"/>
              </a:buBlip>
            </a:pPr>
            <a:r>
              <a:rPr lang="en-US" altLang="zh-CN" sz="1400" smtClean="0">
                <a:sym typeface="+mn-ea"/>
              </a:rPr>
              <a:t>Continue to improve network capacity and user experience to support the XRM service, e.g. high mobility scenario, supporting multiple UEs access in the same location.</a:t>
            </a:r>
          </a:p>
          <a:p>
            <a:pPr lvl="1">
              <a:lnSpc>
                <a:spcPct val="100000"/>
              </a:lnSpc>
              <a:spcBef>
                <a:spcPts val="600"/>
              </a:spcBef>
              <a:buClrTx/>
              <a:buBlip>
                <a:blip r:embed="rId2"/>
              </a:buBlip>
            </a:pPr>
            <a:r>
              <a:rPr lang="en-US" altLang="zh-CN" sz="1400" smtClean="0">
                <a:sym typeface="+mn-ea"/>
              </a:rPr>
              <a:t>Deep cooperation between application and network, to support the precise QoS/PDU Set QoS guarantee e.g. supporting QUIC tranmission</a:t>
            </a:r>
          </a:p>
          <a:p>
            <a:pPr lvl="1">
              <a:lnSpc>
                <a:spcPct val="100000"/>
              </a:lnSpc>
              <a:spcBef>
                <a:spcPts val="600"/>
              </a:spcBef>
              <a:buClrTx/>
              <a:buBlip>
                <a:blip r:embed="rId2"/>
              </a:buBlip>
            </a:pPr>
            <a:r>
              <a:rPr lang="en-US" altLang="zh-CN" sz="1400" smtClean="0">
                <a:sym typeface="+mn-ea"/>
              </a:rPr>
              <a:t>New service introduction with extending network capability of supporting digital asset management/transmission g e.g. spatial information, avatar data. </a:t>
            </a:r>
          </a:p>
          <a:p>
            <a:pPr marR="0" lvl="0" algn="l" rtl="0" latinLnBrk="0">
              <a:lnSpc>
                <a:spcPct val="90000"/>
              </a:lnSpc>
              <a:spcBef>
                <a:spcPts val="1000"/>
              </a:spcBef>
              <a:buClrTx/>
              <a:buSzTx/>
              <a:buFontTx/>
              <a:buBlip>
                <a:blip r:embed="rId2"/>
              </a:buBlip>
            </a:pPr>
            <a:r>
              <a:rPr lang="en-US" altLang="en-US" sz="1800" b="1" smtClean="0">
                <a:sym typeface="+mn-ea"/>
              </a:rPr>
              <a:t>Proposed </a:t>
            </a:r>
            <a:r>
              <a:rPr lang="en-US" altLang="en-US" sz="1800" b="1" dirty="0">
                <a:sym typeface="+mn-ea"/>
              </a:rPr>
              <a:t>Objectives in R19</a:t>
            </a:r>
          </a:p>
          <a:p>
            <a:pPr lvl="1">
              <a:spcBef>
                <a:spcPts val="1000"/>
              </a:spcBef>
              <a:buClrTx/>
              <a:buBlip>
                <a:blip r:embed="rId2"/>
              </a:buBlip>
            </a:pPr>
            <a:r>
              <a:rPr lang="en-US" altLang="zh-CN" sz="1400" smtClean="0">
                <a:sym typeface="+mn-ea"/>
              </a:rPr>
              <a:t>Enhancement for PDU Set handling(e.g. QoS parameters, informations, protocols)</a:t>
            </a:r>
          </a:p>
          <a:p>
            <a:pPr lvl="1">
              <a:spcBef>
                <a:spcPts val="1000"/>
              </a:spcBef>
              <a:buClrTx/>
              <a:buBlip>
                <a:blip r:embed="rId2"/>
              </a:buBlip>
            </a:pPr>
            <a:r>
              <a:rPr lang="en-US" altLang="zh-CN" sz="1400" smtClean="0">
                <a:sym typeface="+mn-ea"/>
              </a:rPr>
              <a:t>Support QoS control enhancement e.g. under the utilization of QUIC, within the Tethered UE scenario, N6 delay,</a:t>
            </a:r>
            <a:r>
              <a:rPr lang="en-GB" sz="1400" smtClean="0"/>
              <a:t> fast and efficient QoS control </a:t>
            </a:r>
            <a:r>
              <a:rPr lang="en-US" altLang="zh-CN" sz="1400" smtClean="0">
                <a:sym typeface="+mn-ea"/>
              </a:rPr>
              <a:t>.</a:t>
            </a:r>
          </a:p>
          <a:p>
            <a:pPr lvl="1">
              <a:spcBef>
                <a:spcPts val="1000"/>
              </a:spcBef>
              <a:buClrTx/>
              <a:buBlip>
                <a:blip r:embed="rId2"/>
              </a:buBlip>
            </a:pPr>
            <a:r>
              <a:rPr lang="en-US" altLang="zh-CN" sz="1400" smtClean="0">
                <a:sym typeface="+mn-ea"/>
              </a:rPr>
              <a:t>5GS Support the optimization in distributed task processing for split rendering.</a:t>
            </a:r>
          </a:p>
          <a:p>
            <a:pPr lvl="1">
              <a:spcBef>
                <a:spcPts val="1000"/>
              </a:spcBef>
              <a:buClrTx/>
              <a:buBlip>
                <a:blip r:embed="rId2"/>
              </a:buBlip>
            </a:pPr>
            <a:r>
              <a:rPr lang="en-US" altLang="zh-CN" sz="1400" smtClean="0">
                <a:sym typeface="+mn-ea"/>
              </a:rPr>
              <a:t>Support Non-3GPP access e.g. L4S, PDU set handling.</a:t>
            </a:r>
          </a:p>
          <a:p>
            <a:pPr lvl="1">
              <a:spcBef>
                <a:spcPts val="1000"/>
              </a:spcBef>
              <a:buClrTx/>
              <a:buBlip>
                <a:blip r:embed="rId2"/>
              </a:buBlip>
            </a:pPr>
            <a:r>
              <a:rPr lang="en-US" altLang="zh-CN" sz="1400" smtClean="0">
                <a:sym typeface="+mn-ea"/>
              </a:rPr>
              <a:t>Support high mobility and large capacity of XR and media service.</a:t>
            </a:r>
          </a:p>
          <a:p>
            <a:pPr lvl="1">
              <a:spcBef>
                <a:spcPts val="1000"/>
              </a:spcBef>
              <a:buClrTx/>
              <a:buBlip>
                <a:blip r:embed="rId2"/>
              </a:buBlip>
            </a:pPr>
            <a:r>
              <a:rPr lang="en-US" altLang="zh-CN" sz="1400" smtClean="0">
                <a:sym typeface="+mn-ea"/>
              </a:rPr>
              <a:t>5GS enhancement to support spatial information and digital asset information management.</a:t>
            </a:r>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97609" y="539931"/>
            <a:ext cx="11256191" cy="1150439"/>
          </a:xfrm>
        </p:spPr>
        <p:txBody>
          <a:bodyPr/>
          <a:lstStyle/>
          <a:p>
            <a:r>
              <a:rPr lang="en-GB" altLang="ko-KR" sz="4000" dirty="0">
                <a:solidFill>
                  <a:schemeClr val="tx2">
                    <a:lumMod val="50000"/>
                  </a:schemeClr>
                </a:solidFill>
                <a:latin typeface="Calibri" panose="020F0502020204030204" pitchFamily="34" charset="0"/>
                <a:cs typeface="Calibri" panose="020F0502020204030204" pitchFamily="34" charset="0"/>
                <a:sym typeface="+mn-ea"/>
              </a:rPr>
              <a:t>Integrated Sensing and Communication</a:t>
            </a:r>
            <a:endParaRPr lang="en-GB" altLang="en-US" sz="4000" dirty="0"/>
          </a:p>
        </p:txBody>
      </p:sp>
      <p:sp>
        <p:nvSpPr>
          <p:cNvPr id="7171" name="Content Placeholder 2"/>
          <p:cNvSpPr>
            <a:spLocks noGrp="1"/>
          </p:cNvSpPr>
          <p:nvPr>
            <p:ph idx="1"/>
          </p:nvPr>
        </p:nvSpPr>
        <p:spPr>
          <a:xfrm>
            <a:off x="97609" y="1736363"/>
            <a:ext cx="11894820" cy="4559935"/>
          </a:xfrm>
        </p:spPr>
        <p:txBody>
          <a:bodyPr/>
          <a:lstStyle/>
          <a:p>
            <a:r>
              <a:rPr lang="en-US" altLang="en-US" sz="1800" b="1" dirty="0"/>
              <a:t>Motivation</a:t>
            </a:r>
          </a:p>
          <a:p>
            <a:pPr marR="0" lvl="1" algn="l" rtl="0" latinLnBrk="0">
              <a:lnSpc>
                <a:spcPct val="90000"/>
              </a:lnSpc>
              <a:spcBef>
                <a:spcPts val="1000"/>
              </a:spcBef>
              <a:buClrTx/>
              <a:buSzTx/>
              <a:buFontTx/>
              <a:buBlip>
                <a:blip r:embed="rId2"/>
              </a:buBlip>
            </a:pPr>
            <a:r>
              <a:rPr lang="en-US" altLang="zh-CN" sz="1200" noProof="0" dirty="0">
                <a:sym typeface="+mn-ea"/>
              </a:rPr>
              <a:t>The operator can make use of the existing infrastructure for communication to accommodate the requirement for sensing service with cost-effective manner.</a:t>
            </a:r>
          </a:p>
          <a:p>
            <a:pPr marR="0" lvl="1" algn="l" rtl="0" latinLnBrk="0">
              <a:lnSpc>
                <a:spcPct val="90000"/>
              </a:lnSpc>
              <a:spcBef>
                <a:spcPts val="1000"/>
              </a:spcBef>
              <a:buClrTx/>
              <a:buSzTx/>
              <a:buFontTx/>
              <a:buBlip>
                <a:blip r:embed="rId2"/>
              </a:buBlip>
            </a:pPr>
            <a:r>
              <a:rPr lang="en-US" altLang="zh-CN" sz="1200" noProof="0" dirty="0">
                <a:sym typeface="+mn-ea"/>
              </a:rPr>
              <a:t>With the advantages of 3GPP network, Integrated Sensing and Communication can meet </a:t>
            </a:r>
            <a:r>
              <a:rPr lang="en-US" altLang="zh-CN" sz="1200" noProof="0" dirty="0">
                <a:sym typeface="+mn-lt"/>
              </a:rPr>
              <a:t>potential sensing requirements from different industies, including </a:t>
            </a:r>
            <a:r>
              <a:rPr lang="en-US" altLang="zh-CN" sz="1200" noProof="0" dirty="0">
                <a:sym typeface="+mn-ea"/>
              </a:rPr>
              <a:t>Wide coverage, Native network-wide sensing, Large quantity of sensing devices including NG-RANs/UEs.</a:t>
            </a:r>
          </a:p>
          <a:p>
            <a:pPr marR="0" lvl="1" algn="l" rtl="0" latinLnBrk="0">
              <a:lnSpc>
                <a:spcPct val="90000"/>
              </a:lnSpc>
              <a:spcBef>
                <a:spcPts val="1000"/>
              </a:spcBef>
              <a:buClrTx/>
              <a:buSzTx/>
              <a:buFontTx/>
              <a:buBlip>
                <a:blip r:embed="rId2"/>
              </a:buBlip>
            </a:pPr>
            <a:r>
              <a:rPr lang="en-US" altLang="zh-CN" sz="1200" noProof="0" dirty="0">
                <a:sym typeface="+mn-ea"/>
              </a:rPr>
              <a:t>With the integration of sensing, 5GS is able to setup the connection between the physical and digital world, and enable various new services for public and industry customers. </a:t>
            </a:r>
          </a:p>
          <a:p>
            <a:pPr lvl="0"/>
            <a:r>
              <a:rPr lang="en-US" altLang="en-US" sz="1800" b="1" dirty="0">
                <a:latin typeface="Arial" panose="020B0604020202020204" pitchFamily="34" charset="0"/>
                <a:cs typeface="Arial" panose="020B0604020202020204" pitchFamily="34" charset="0"/>
                <a:sym typeface="+mn-ea"/>
              </a:rPr>
              <a:t>Usage scenario</a:t>
            </a:r>
            <a:endParaRPr lang="en-US" altLang="en-US" sz="1800" b="1" dirty="0">
              <a:sym typeface="+mn-ea"/>
            </a:endParaRPr>
          </a:p>
          <a:p>
            <a:pPr marR="0" lvl="1" algn="l" rtl="0" latinLnBrk="0">
              <a:lnSpc>
                <a:spcPct val="90000"/>
              </a:lnSpc>
              <a:spcBef>
                <a:spcPts val="1000"/>
              </a:spcBef>
              <a:buClrTx/>
              <a:buSzTx/>
              <a:buFontTx/>
              <a:buBlip>
                <a:blip r:embed="rId2"/>
              </a:buBlip>
            </a:pPr>
            <a:r>
              <a:rPr lang="en-US" altLang="zh-CN" sz="1200" noProof="0" dirty="0">
                <a:sym typeface="+mn-ea"/>
              </a:rPr>
              <a:t>32 scenarios have been introduced in SA1, involving 6 aspects: Smart transportation, UAV, Smart living, Smart city, Smart factory, data privacy/security.</a:t>
            </a:r>
          </a:p>
          <a:p>
            <a:pPr marR="0" lvl="1" algn="l" rtl="0" latinLnBrk="0">
              <a:lnSpc>
                <a:spcPct val="90000"/>
              </a:lnSpc>
              <a:spcBef>
                <a:spcPts val="1000"/>
              </a:spcBef>
              <a:buClrTx/>
              <a:buSzTx/>
              <a:buFontTx/>
              <a:buBlip>
                <a:blip r:embed="rId2"/>
              </a:buBlip>
            </a:pPr>
            <a:r>
              <a:rPr lang="en-US" altLang="zh-CN" sz="1200" noProof="0" dirty="0">
                <a:sym typeface="+mn-ea"/>
              </a:rPr>
              <a:t>Sensing modes are mainly about gNB-based( single or multiple gNBs) or UE-based( single or multiple UEs) or gNB+UE.</a:t>
            </a:r>
          </a:p>
          <a:p>
            <a:pPr marR="0" lvl="0" algn="l" rtl="0" latinLnBrk="0">
              <a:lnSpc>
                <a:spcPct val="90000"/>
              </a:lnSpc>
              <a:spcBef>
                <a:spcPts val="1000"/>
              </a:spcBef>
              <a:buClrTx/>
              <a:buSzTx/>
              <a:buFontTx/>
              <a:buBlip>
                <a:blip r:embed="rId2"/>
              </a:buBlip>
            </a:pPr>
            <a:r>
              <a:rPr lang="en-US" altLang="en-US" sz="1800" b="1" dirty="0">
                <a:sym typeface="+mn-ea"/>
              </a:rPr>
              <a:t>Proposed Objectives in R19</a:t>
            </a:r>
          </a:p>
          <a:p>
            <a:pPr lvl="1" algn="l">
              <a:spcBef>
                <a:spcPts val="1000"/>
              </a:spcBef>
              <a:buClrTx/>
              <a:buSzTx/>
              <a:buFontTx/>
              <a:buBlip>
                <a:blip r:embed="rId2"/>
              </a:buBlip>
            </a:pPr>
            <a:r>
              <a:rPr lang="en-US" altLang="zh-CN" sz="1200" noProof="0" dirty="0">
                <a:sym typeface="+mn-ea"/>
              </a:rPr>
              <a:t>Study and define the possible architecture and function enhancement to support new sensing service.</a:t>
            </a:r>
            <a:endParaRPr lang="en-US" altLang="zh-CN" sz="1200" noProof="0" dirty="0"/>
          </a:p>
          <a:p>
            <a:pPr lvl="1" algn="l">
              <a:spcBef>
                <a:spcPts val="1000"/>
              </a:spcBef>
              <a:buClrTx/>
              <a:buSzTx/>
              <a:buFontTx/>
              <a:buBlip>
                <a:blip r:embed="rId2"/>
              </a:buBlip>
            </a:pPr>
            <a:r>
              <a:rPr lang="en-US" altLang="zh-CN" sz="1200" noProof="0" dirty="0">
                <a:sym typeface="+mn-ea"/>
              </a:rPr>
              <a:t>Sensing service exposure to UE, 5GC NF or AF.</a:t>
            </a:r>
            <a:endParaRPr lang="en-US" altLang="zh-CN" sz="1200" noProof="0" dirty="0"/>
          </a:p>
          <a:p>
            <a:pPr lvl="1" algn="l">
              <a:spcBef>
                <a:spcPts val="1000"/>
              </a:spcBef>
              <a:buClrTx/>
              <a:buSzTx/>
              <a:buFontTx/>
              <a:buBlip>
                <a:blip r:embed="rId2"/>
              </a:buBlip>
            </a:pPr>
            <a:r>
              <a:rPr lang="en-US" altLang="zh-CN" sz="1200" noProof="0" dirty="0">
                <a:sym typeface="+mn-ea"/>
              </a:rPr>
              <a:t>Discovery and selection of the sensing entities, e.g. AMF, NG-RAN, UE.</a:t>
            </a:r>
            <a:endParaRPr lang="en-US" altLang="zh-CN" sz="1200" noProof="0" dirty="0"/>
          </a:p>
          <a:p>
            <a:pPr lvl="1" algn="l">
              <a:spcBef>
                <a:spcPts val="1000"/>
              </a:spcBef>
              <a:buClrTx/>
              <a:buSzTx/>
              <a:buFontTx/>
              <a:buBlip>
                <a:blip r:embed="rId2"/>
              </a:buBlip>
            </a:pPr>
            <a:r>
              <a:rPr lang="en-US" altLang="zh-CN" sz="1200" noProof="0" dirty="0">
                <a:sym typeface="+mn-ea"/>
              </a:rPr>
              <a:t>Sensing control parameter generation and provisioning for sensing service.</a:t>
            </a:r>
            <a:endParaRPr lang="en-US" altLang="zh-CN" sz="1200" noProof="0" dirty="0"/>
          </a:p>
          <a:p>
            <a:pPr lvl="1" algn="l">
              <a:spcBef>
                <a:spcPts val="1000"/>
              </a:spcBef>
              <a:buClrTx/>
              <a:buSzTx/>
              <a:buFontTx/>
              <a:buBlip>
                <a:blip r:embed="rId2"/>
              </a:buBlip>
            </a:pPr>
            <a:r>
              <a:rPr lang="en-US" altLang="zh-CN" sz="1200" noProof="0" dirty="0">
                <a:sym typeface="+mn-ea"/>
              </a:rPr>
              <a:t>Handling of sensing data.</a:t>
            </a:r>
            <a:endParaRPr lang="en-US" altLang="zh-CN" sz="1200" noProof="0" dirty="0"/>
          </a:p>
          <a:p>
            <a:pPr lvl="1" algn="l">
              <a:spcBef>
                <a:spcPts val="1000"/>
              </a:spcBef>
              <a:buClrTx/>
              <a:buSzTx/>
              <a:buFontTx/>
              <a:buBlip>
                <a:blip r:embed="rId2"/>
              </a:buBlip>
            </a:pPr>
            <a:r>
              <a:rPr lang="en-US" altLang="zh-CN" sz="1200" noProof="0" dirty="0">
                <a:sym typeface="+mn-ea"/>
              </a:rPr>
              <a:t>Define E2E signaling interactions to support sensing service including sensing service initiation, sensing authorization, sensing control, etc</a:t>
            </a:r>
            <a:r>
              <a:rPr lang="en-US" altLang="zh-CN" sz="1200" noProof="0" dirty="0" smtClean="0">
                <a:sym typeface="+mn-ea"/>
              </a:rPr>
              <a:t>.</a:t>
            </a:r>
            <a:endParaRPr lang="en-US" altLang="zh-CN" sz="1200" noProof="0" dirty="0"/>
          </a:p>
        </p:txBody>
      </p:sp>
      <p:grpSp>
        <p:nvGrpSpPr>
          <p:cNvPr id="11" name="组合 10"/>
          <p:cNvGrpSpPr/>
          <p:nvPr/>
        </p:nvGrpSpPr>
        <p:grpSpPr>
          <a:xfrm>
            <a:off x="8943340" y="4107815"/>
            <a:ext cx="2515870" cy="1238885"/>
            <a:chOff x="14582" y="6012"/>
            <a:chExt cx="3962" cy="1951"/>
          </a:xfrm>
        </p:grpSpPr>
        <p:pic>
          <p:nvPicPr>
            <p:cNvPr id="8" name="图片 7"/>
            <p:cNvPicPr>
              <a:picLocks noChangeAspect="1"/>
            </p:cNvPicPr>
            <p:nvPr/>
          </p:nvPicPr>
          <p:blipFill>
            <a:blip r:embed="rId3" cstate="print"/>
            <a:stretch>
              <a:fillRect/>
            </a:stretch>
          </p:blipFill>
          <p:spPr>
            <a:xfrm>
              <a:off x="16706" y="6012"/>
              <a:ext cx="1839" cy="1616"/>
            </a:xfrm>
            <a:prstGeom prst="rect">
              <a:avLst/>
            </a:prstGeom>
          </p:spPr>
        </p:pic>
        <p:pic>
          <p:nvPicPr>
            <p:cNvPr id="7" name="图片 6"/>
            <p:cNvPicPr>
              <a:picLocks noChangeAspect="1"/>
            </p:cNvPicPr>
            <p:nvPr/>
          </p:nvPicPr>
          <p:blipFill>
            <a:blip r:embed="rId4" cstate="print"/>
            <a:stretch>
              <a:fillRect/>
            </a:stretch>
          </p:blipFill>
          <p:spPr>
            <a:xfrm>
              <a:off x="14582" y="6012"/>
              <a:ext cx="1920" cy="1676"/>
            </a:xfrm>
            <a:prstGeom prst="rect">
              <a:avLst/>
            </a:prstGeom>
          </p:spPr>
        </p:pic>
        <p:sp>
          <p:nvSpPr>
            <p:cNvPr id="74" name="文本框 73"/>
            <p:cNvSpPr txBox="1"/>
            <p:nvPr/>
          </p:nvSpPr>
          <p:spPr>
            <a:xfrm>
              <a:off x="14582" y="7771"/>
              <a:ext cx="1742" cy="193"/>
            </a:xfrm>
            <a:prstGeom prst="rect">
              <a:avLst/>
            </a:prstGeom>
            <a:noFill/>
          </p:spPr>
          <p:txBody>
            <a:bodyPr wrap="square" lIns="0" tIns="0" rIns="0" bIns="0" rtlCol="0">
              <a:spAutoFit/>
            </a:bodyPr>
            <a:lstStyle/>
            <a:p>
              <a:pPr algn="ctr" defTabSz="685800" eaLnBrk="1" fontAlgn="auto" hangingPunct="1">
                <a:spcBef>
                  <a:spcPts val="0"/>
                </a:spcBef>
                <a:spcAft>
                  <a:spcPts val="0"/>
                </a:spcAft>
              </a:pPr>
              <a:r>
                <a:rPr kumimoji="1" lang="en-US" altLang="zh-CN" sz="800" b="1" dirty="0">
                  <a:solidFill>
                    <a:srgbClr val="000000"/>
                  </a:solidFill>
                  <a:latin typeface="微软雅黑" panose="020B0503020204020204" charset="-122"/>
                  <a:ea typeface="微软雅黑" panose="020B0503020204020204" charset="-122"/>
                </a:rPr>
                <a:t>Scenarios</a:t>
              </a:r>
            </a:p>
          </p:txBody>
        </p:sp>
        <p:sp>
          <p:nvSpPr>
            <p:cNvPr id="76" name="文本框 75"/>
            <p:cNvSpPr txBox="1"/>
            <p:nvPr/>
          </p:nvSpPr>
          <p:spPr>
            <a:xfrm>
              <a:off x="16553" y="7771"/>
              <a:ext cx="1969" cy="193"/>
            </a:xfrm>
            <a:prstGeom prst="rect">
              <a:avLst/>
            </a:prstGeom>
            <a:noFill/>
          </p:spPr>
          <p:txBody>
            <a:bodyPr wrap="square" lIns="0" tIns="0" rIns="0" bIns="0" rtlCol="0">
              <a:spAutoFit/>
            </a:bodyPr>
            <a:lstStyle/>
            <a:p>
              <a:pPr algn="ctr" defTabSz="685800" eaLnBrk="1" fontAlgn="auto" hangingPunct="1">
                <a:spcBef>
                  <a:spcPts val="0"/>
                </a:spcBef>
                <a:spcAft>
                  <a:spcPts val="0"/>
                </a:spcAft>
              </a:pPr>
              <a:r>
                <a:rPr kumimoji="1" lang="en-US" altLang="zh-CN" sz="800" b="1" dirty="0">
                  <a:solidFill>
                    <a:srgbClr val="000000"/>
                  </a:solidFill>
                  <a:latin typeface="微软雅黑" panose="020B0503020204020204" charset="-122"/>
                  <a:ea typeface="微软雅黑" panose="020B0503020204020204" charset="-122"/>
                </a:rPr>
                <a:t>Sensing modes</a:t>
              </a:r>
            </a:p>
          </p:txBody>
        </p:sp>
      </p:gr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smtClean="0"/>
              <a:t>Next Generation Real Time Communications</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98362"/>
            <a:ext cx="10515600" cy="4351338"/>
          </a:xfrm>
        </p:spPr>
        <p:txBody>
          <a:bodyPr/>
          <a:lstStyle/>
          <a:p>
            <a:r>
              <a:rPr lang="en-US" altLang="en-US" sz="2000" dirty="0" smtClean="0"/>
              <a:t>Migration from legacy voice/video communication to next generation Real Time communications is the new chance and revenue stream for both personal and vertical telecommunication market , leveraging operators’ high-quality networks to provide advanced immersive multimedia services, e.g. XR, </a:t>
            </a:r>
            <a:r>
              <a:rPr lang="en-US" altLang="en-US" sz="2000" dirty="0" err="1" smtClean="0"/>
              <a:t>Metaverse</a:t>
            </a:r>
            <a:r>
              <a:rPr lang="en-US" altLang="en-US" sz="2000" dirty="0" smtClean="0"/>
              <a:t> and various web based applications</a:t>
            </a:r>
          </a:p>
          <a:p>
            <a:r>
              <a:rPr lang="en-US" altLang="en-US" sz="2000" dirty="0" smtClean="0"/>
              <a:t>By Rel-18 NG_RTC WI 3GPP has established overall architecture and procedures for IMS supporting data channel and AR communications, which is a good basis for further enhancements to provide a complete solution to fulfill more requirements from SA1 and the market. </a:t>
            </a:r>
          </a:p>
          <a:p>
            <a:r>
              <a:rPr lang="en-US" altLang="en-US" sz="2000" dirty="0" smtClean="0"/>
              <a:t>In R19 it is suggested to enhance NG_RTC solution on the following major aspects:</a:t>
            </a:r>
          </a:p>
          <a:p>
            <a:pPr lvl="1"/>
            <a:r>
              <a:rPr lang="en-GB" altLang="zh-CN" sz="1600" dirty="0" smtClean="0"/>
              <a:t>Enhance IMS media plane architecture, interfaces and procedures to support mobile </a:t>
            </a:r>
            <a:r>
              <a:rPr lang="en-GB" altLang="zh-CN" sz="1600" dirty="0" err="1" smtClean="0"/>
              <a:t>Metaverse</a:t>
            </a:r>
            <a:r>
              <a:rPr lang="en-GB" altLang="zh-CN" sz="1600" dirty="0" smtClean="0"/>
              <a:t> services and IMS based XR services</a:t>
            </a:r>
            <a:endParaRPr lang="en-US" altLang="en-US" sz="1600" dirty="0" smtClean="0"/>
          </a:p>
          <a:p>
            <a:pPr lvl="1"/>
            <a:r>
              <a:rPr lang="en-US" altLang="en-US" sz="1600" dirty="0" smtClean="0"/>
              <a:t>IMS related services enhancements, including supporting standalone data channel, third party ID etc.</a:t>
            </a:r>
          </a:p>
          <a:p>
            <a:pPr lvl="1"/>
            <a:r>
              <a:rPr lang="en-US" altLang="en-US" sz="1600" dirty="0" smtClean="0"/>
              <a:t>Interworking, LBO roaming and Data off for data channel applications</a:t>
            </a:r>
          </a:p>
          <a:p>
            <a:pPr lvl="1"/>
            <a:r>
              <a:rPr lang="en-GB" altLang="zh-CN" sz="1600" dirty="0" smtClean="0"/>
              <a:t>Expose IMS real-time communication capabilities (audio, video, data channel) to the enterprises/verticals</a:t>
            </a:r>
          </a:p>
          <a:p>
            <a:pPr lvl="1"/>
            <a:r>
              <a:rPr lang="en-GB" altLang="en-US" sz="1600" dirty="0" smtClean="0"/>
              <a:t>Enhancements on service based architecture of IMS, including CSCF registration and discovery, service based media plane architecture</a:t>
            </a:r>
            <a:endParaRPr lang="en-US" altLang="en-US" sz="1600" dirty="0" smtClean="0"/>
          </a:p>
          <a:p>
            <a:endParaRPr lang="en-US" altLang="en-US" sz="2000" dirty="0"/>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226</TotalTime>
  <Words>2028</Words>
  <Application>Microsoft Office PowerPoint</Application>
  <PresentationFormat>宽屏</PresentationFormat>
  <Paragraphs>195</Paragraphs>
  <Slides>12</Slides>
  <Notes>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12</vt:i4>
      </vt:variant>
    </vt:vector>
  </HeadingPairs>
  <TitlesOfParts>
    <vt:vector size="21" baseType="lpstr">
      <vt:lpstr>맑은 고딕</vt:lpstr>
      <vt:lpstr>ＭＳ Ｐゴシック</vt:lpstr>
      <vt:lpstr>宋体</vt:lpstr>
      <vt:lpstr>微软雅黑</vt:lpstr>
      <vt:lpstr>Arial</vt:lpstr>
      <vt:lpstr>Calibri</vt:lpstr>
      <vt:lpstr>Calibri Light</vt:lpstr>
      <vt:lpstr>Times New Roman</vt:lpstr>
      <vt:lpstr>Office Theme</vt:lpstr>
      <vt:lpstr>China Mobile’s View on R19 SA2</vt:lpstr>
      <vt:lpstr>Outline</vt:lpstr>
      <vt:lpstr>Overview for SA2 R19</vt:lpstr>
      <vt:lpstr>CMCC Interested Topics for R19</vt:lpstr>
      <vt:lpstr>Deep Dive of 5 Rel-19 Topics</vt:lpstr>
      <vt:lpstr>Deep Dive of 5 Rel-19 Topics</vt:lpstr>
      <vt:lpstr>XRM Ph2</vt:lpstr>
      <vt:lpstr>Integrated Sensing and Communication</vt:lpstr>
      <vt:lpstr>Next Generation Real Time Communications</vt:lpstr>
      <vt:lpstr>Artificial Intelligence (AI)/Machine Learning (ML) for 5GS Service to enable 5GC and Air interface Intelligence</vt:lpstr>
      <vt:lpstr>Energy Efficiency as a Service</vt:lpstr>
      <vt:lpstr>Suggested Handling of R19 SA2 SI/WI</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04-20-1911_TAO SUN</cp:lastModifiedBy>
  <cp:revision>634</cp:revision>
  <dcterms:created xsi:type="dcterms:W3CDTF">2010-02-05T13:52:00Z</dcterms:created>
  <dcterms:modified xsi:type="dcterms:W3CDTF">2023-06-02T18:24:06Z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KSOProductBuildVer">
    <vt:lpwstr>2052-11.8.2.10229</vt:lpwstr>
  </property>
</Properties>
</file>